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7" r:id="rId1"/>
  </p:sldMasterIdLst>
  <p:sldIdLst>
    <p:sldId id="256" r:id="rId2"/>
    <p:sldId id="257" r:id="rId3"/>
    <p:sldId id="261" r:id="rId4"/>
    <p:sldId id="259" r:id="rId5"/>
    <p:sldId id="260" r:id="rId6"/>
    <p:sldId id="262" r:id="rId7"/>
    <p:sldId id="263" r:id="rId8"/>
    <p:sldId id="264" r:id="rId9"/>
    <p:sldId id="265" r:id="rId10"/>
    <p:sldId id="266" r:id="rId11"/>
    <p:sldId id="267" r:id="rId12"/>
    <p:sldId id="268" r:id="rId13"/>
    <p:sldId id="270" r:id="rId14"/>
    <p:sldId id="271" r:id="rId15"/>
    <p:sldId id="272" r:id="rId16"/>
    <p:sldId id="273" r:id="rId17"/>
    <p:sldId id="274" r:id="rId18"/>
    <p:sldId id="275" r:id="rId19"/>
    <p:sldId id="276" r:id="rId20"/>
    <p:sldId id="277" r:id="rId21"/>
    <p:sldId id="278" r:id="rId22"/>
    <p:sldId id="282" r:id="rId23"/>
    <p:sldId id="283" r:id="rId24"/>
    <p:sldId id="284" r:id="rId25"/>
    <p:sldId id="281" r:id="rId26"/>
    <p:sldId id="279" r:id="rId27"/>
    <p:sldId id="286" r:id="rId28"/>
    <p:sldId id="287" r:id="rId29"/>
    <p:sldId id="292" r:id="rId30"/>
    <p:sldId id="280" r:id="rId31"/>
    <p:sldId id="293" r:id="rId32"/>
    <p:sldId id="294" r:id="rId33"/>
    <p:sldId id="295" r:id="rId34"/>
    <p:sldId id="296" r:id="rId35"/>
    <p:sldId id="297" r:id="rId36"/>
    <p:sldId id="299" r:id="rId37"/>
    <p:sldId id="298" r:id="rId38"/>
    <p:sldId id="291" r:id="rId39"/>
    <p:sldId id="290" r:id="rId40"/>
    <p:sldId id="288" r:id="rId41"/>
    <p:sldId id="300" r:id="rId42"/>
    <p:sldId id="312" r:id="rId43"/>
    <p:sldId id="313" r:id="rId44"/>
    <p:sldId id="314" r:id="rId45"/>
    <p:sldId id="301" r:id="rId46"/>
    <p:sldId id="289" r:id="rId47"/>
    <p:sldId id="305" r:id="rId48"/>
    <p:sldId id="306" r:id="rId49"/>
    <p:sldId id="310" r:id="rId50"/>
    <p:sldId id="307" r:id="rId51"/>
    <p:sldId id="311" r:id="rId52"/>
    <p:sldId id="30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11"/>
    <p:restoredTop sz="96296"/>
  </p:normalViewPr>
  <p:slideViewPr>
    <p:cSldViewPr snapToGrid="0" snapToObjects="1">
      <p:cViewPr>
        <p:scale>
          <a:sx n="160" d="100"/>
          <a:sy n="160" d="100"/>
        </p:scale>
        <p:origin x="144"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3/17/23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022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3/17/23</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9955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3/17/23</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036839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3/17/23</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50489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3/17/23</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23217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3/17/23</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230801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3/17/23</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842986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3/17/23</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09028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3/17/23</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333030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3/17/23</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76780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3/17/23</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987492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3/17/23</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2519301046"/>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6" r:id="rId6"/>
    <p:sldLayoutId id="2147483871" r:id="rId7"/>
    <p:sldLayoutId id="2147483872" r:id="rId8"/>
    <p:sldLayoutId id="2147483873" r:id="rId9"/>
    <p:sldLayoutId id="2147483875" r:id="rId10"/>
    <p:sldLayoutId id="2147483874"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ws.amazon.com/compliance/data-center/data-centers/" TargetMode="Externa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ws.amazon.com/about-aws/global-infrastructure/regions_az/"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a.aws.amazon.com/wellarchitected/2020-07-02T19-33-23/wat.concept.cache.en.html" TargetMode="External"/><Relationship Id="rId4" Type="http://schemas.openxmlformats.org/officeDocument/2006/relationships/hyperlink" Target="https://docs.aws.amazon.com/AmazonCloudFront/latest/DeveloperGuide/Introduction.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aws.amazon.com/blogs/architecture/what-to-consider-when-selecting-a-region-for-your-workload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calculator.aws/#/"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ws.amazon.com/about-aws/global-infrastructure/" TargetMode="Externa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ws.amazon.com/about-aws/global-infrastructure/" TargetMode="Externa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Vector background of vibrant colours splashing">
            <a:extLst>
              <a:ext uri="{FF2B5EF4-FFF2-40B4-BE49-F238E27FC236}">
                <a16:creationId xmlns:a16="http://schemas.microsoft.com/office/drawing/2014/main" id="{11402F0B-8F13-8076-8EF7-5D3B35D4726C}"/>
              </a:ext>
            </a:extLst>
          </p:cNvPr>
          <p:cNvPicPr>
            <a:picLocks noChangeAspect="1"/>
          </p:cNvPicPr>
          <p:nvPr/>
        </p:nvPicPr>
        <p:blipFill rotWithShape="1">
          <a:blip r:embed="rId2"/>
          <a:srcRect l="13388" r="659" b="-1"/>
          <a:stretch/>
        </p:blipFill>
        <p:spPr>
          <a:xfrm>
            <a:off x="20" y="10"/>
            <a:ext cx="8668492" cy="6857990"/>
          </a:xfrm>
          <a:prstGeom prst="rect">
            <a:avLst/>
          </a:prstGeom>
        </p:spPr>
      </p:pic>
      <p:sp>
        <p:nvSpPr>
          <p:cNvPr id="29" name="Rectangle 28">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27443AB-177E-CD4B-B818-4C86E12CA332}"/>
              </a:ext>
            </a:extLst>
          </p:cNvPr>
          <p:cNvSpPr>
            <a:spLocks noGrp="1"/>
          </p:cNvSpPr>
          <p:nvPr>
            <p:ph type="ctrTitle"/>
          </p:nvPr>
        </p:nvSpPr>
        <p:spPr>
          <a:xfrm>
            <a:off x="7848600" y="1122363"/>
            <a:ext cx="4023360" cy="3204134"/>
          </a:xfrm>
        </p:spPr>
        <p:txBody>
          <a:bodyPr anchor="b">
            <a:normAutofit/>
          </a:bodyPr>
          <a:lstStyle/>
          <a:p>
            <a:r>
              <a:rPr lang="en-US" sz="4800" dirty="0" err="1"/>
              <a:t>AWSCloud</a:t>
            </a:r>
            <a:endParaRPr lang="en-US" sz="4800" dirty="0"/>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1738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838199" y="122865"/>
            <a:ext cx="6659881" cy="681947"/>
          </a:xfrm>
        </p:spPr>
        <p:txBody>
          <a:bodyPr anchor="b">
            <a:normAutofit fontScale="90000"/>
          </a:bodyPr>
          <a:lstStyle/>
          <a:p>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r>
              <a:rPr lang="en-IN" sz="3600" dirty="0">
                <a:latin typeface="Calibri" panose="020F0502020204030204" pitchFamily="34" charset="0"/>
                <a:hlinkClick r:id="rId2"/>
              </a:rPr>
              <a:t>AWS </a:t>
            </a:r>
            <a:r>
              <a:rPr lang="en-IN" sz="3600" dirty="0" err="1">
                <a:latin typeface="Calibri" panose="020F0502020204030204" pitchFamily="34" charset="0"/>
                <a:hlinkClick r:id="rId2"/>
              </a:rPr>
              <a:t>DataCenter</a:t>
            </a:r>
            <a:endParaRPr lang="en-IN" sz="3600" dirty="0">
              <a:effectLst/>
            </a:endParaRPr>
          </a:p>
        </p:txBody>
      </p:sp>
      <p:sp>
        <p:nvSpPr>
          <p:cNvPr id="24" name="Content Placeholder 8">
            <a:extLst>
              <a:ext uri="{FF2B5EF4-FFF2-40B4-BE49-F238E27FC236}">
                <a16:creationId xmlns:a16="http://schemas.microsoft.com/office/drawing/2014/main" id="{AF1312C7-E1C9-F8B0-4D87-8D1849CDA12D}"/>
              </a:ext>
            </a:extLst>
          </p:cNvPr>
          <p:cNvSpPr>
            <a:spLocks noGrp="1"/>
          </p:cNvSpPr>
          <p:nvPr>
            <p:ph idx="1"/>
          </p:nvPr>
        </p:nvSpPr>
        <p:spPr>
          <a:xfrm>
            <a:off x="838199" y="2055327"/>
            <a:ext cx="4571999" cy="3776975"/>
          </a:xfrm>
        </p:spPr>
        <p:txBody>
          <a:bodyPr>
            <a:normAutofit/>
          </a:bodyPr>
          <a:lstStyle/>
          <a:p>
            <a:pPr marL="0" rtl="0" eaLnBrk="1" fontAlgn="ctr" latinLnBrk="0" hangingPunct="1">
              <a:spcBef>
                <a:spcPts val="0"/>
              </a:spcBef>
              <a:spcAft>
                <a:spcPts val="0"/>
              </a:spcAft>
            </a:pPr>
            <a:endParaRPr lang="en-IN" sz="1800" b="0" i="0" u="none" strike="noStrike" dirty="0">
              <a:effectLst/>
              <a:latin typeface="Arial" panose="020B0604020202020204" pitchFamily="34" charset="0"/>
            </a:endParaRPr>
          </a:p>
          <a:p>
            <a:pPr marL="0" indent="0">
              <a:buNone/>
            </a:pPr>
            <a:br>
              <a:rPr lang="en-IN" sz="1800" b="1" dirty="0">
                <a:latin typeface="Trebuchet MS" panose="020B0703020202090204" pitchFamily="34" charset="0"/>
                <a:cs typeface="Damascus" pitchFamily="2" charset="-78"/>
              </a:rPr>
            </a:br>
            <a:endParaRPr lang="en-US" sz="1800" b="1" dirty="0">
              <a:latin typeface="Trebuchet MS" panose="020B0703020202090204" pitchFamily="34" charset="0"/>
              <a:cs typeface="Damascus" pitchFamily="2" charset="-78"/>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
        <p:nvSpPr>
          <p:cNvPr id="69" name="Rectangle 6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Diagram&#10;&#10;Description automatically generated">
            <a:extLst>
              <a:ext uri="{FF2B5EF4-FFF2-40B4-BE49-F238E27FC236}">
                <a16:creationId xmlns:a16="http://schemas.microsoft.com/office/drawing/2014/main" id="{9A27A045-A799-A94A-B9AD-99862D95F53F}"/>
              </a:ext>
            </a:extLst>
          </p:cNvPr>
          <p:cNvPicPr>
            <a:picLocks noChangeAspect="1"/>
          </p:cNvPicPr>
          <p:nvPr/>
        </p:nvPicPr>
        <p:blipFill>
          <a:blip r:embed="rId4"/>
          <a:stretch>
            <a:fillRect/>
          </a:stretch>
        </p:blipFill>
        <p:spPr>
          <a:xfrm>
            <a:off x="1005177" y="955974"/>
            <a:ext cx="9679388" cy="4876328"/>
          </a:xfrm>
          <a:prstGeom prst="rect">
            <a:avLst/>
          </a:prstGeom>
        </p:spPr>
      </p:pic>
    </p:spTree>
    <p:extLst>
      <p:ext uri="{BB962C8B-B14F-4D97-AF65-F5344CB8AC3E}">
        <p14:creationId xmlns:p14="http://schemas.microsoft.com/office/powerpoint/2010/main" val="381670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306987" y="163253"/>
            <a:ext cx="9770365" cy="661758"/>
          </a:xfrm>
        </p:spPr>
        <p:txBody>
          <a:bodyPr anchor="b">
            <a:normAutofit fontScale="90000"/>
          </a:bodyPr>
          <a:lstStyle/>
          <a:p>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r>
              <a:rPr lang="en-IN" sz="3600" dirty="0">
                <a:latin typeface="Calibri" panose="020F0502020204030204" pitchFamily="34" charset="0"/>
                <a:hlinkClick r:id="rId2"/>
              </a:rPr>
              <a:t>Availability Zone (AZ) – Group of Datacentres </a:t>
            </a:r>
            <a:endParaRPr lang="en-IN" sz="3600" dirty="0">
              <a:latin typeface="Calibri" panose="020F0502020204030204" pitchFamily="34" charset="0"/>
            </a:endParaRPr>
          </a:p>
        </p:txBody>
      </p:sp>
      <p:sp>
        <p:nvSpPr>
          <p:cNvPr id="24" name="Content Placeholder 8">
            <a:extLst>
              <a:ext uri="{FF2B5EF4-FFF2-40B4-BE49-F238E27FC236}">
                <a16:creationId xmlns:a16="http://schemas.microsoft.com/office/drawing/2014/main" id="{AF1312C7-E1C9-F8B0-4D87-8D1849CDA12D}"/>
              </a:ext>
            </a:extLst>
          </p:cNvPr>
          <p:cNvSpPr>
            <a:spLocks noGrp="1"/>
          </p:cNvSpPr>
          <p:nvPr>
            <p:ph idx="1"/>
          </p:nvPr>
        </p:nvSpPr>
        <p:spPr>
          <a:xfrm>
            <a:off x="838199" y="2055327"/>
            <a:ext cx="4571999" cy="3776975"/>
          </a:xfrm>
        </p:spPr>
        <p:txBody>
          <a:bodyPr>
            <a:normAutofit/>
          </a:bodyPr>
          <a:lstStyle/>
          <a:p>
            <a:pPr marL="0" rtl="0" eaLnBrk="1" fontAlgn="ctr" latinLnBrk="0" hangingPunct="1">
              <a:spcBef>
                <a:spcPts val="0"/>
              </a:spcBef>
              <a:spcAft>
                <a:spcPts val="0"/>
              </a:spcAft>
            </a:pPr>
            <a:endParaRPr lang="en-IN" sz="1800" b="0" i="0" u="none" strike="noStrike" dirty="0">
              <a:effectLst/>
              <a:latin typeface="Arial" panose="020B0604020202020204" pitchFamily="34" charset="0"/>
            </a:endParaRPr>
          </a:p>
          <a:p>
            <a:pPr marL="0" indent="0">
              <a:buNone/>
            </a:pPr>
            <a:br>
              <a:rPr lang="en-IN" sz="1800" b="1" dirty="0">
                <a:latin typeface="Trebuchet MS" panose="020B0703020202090204" pitchFamily="34" charset="0"/>
                <a:cs typeface="Damascus" pitchFamily="2" charset="-78"/>
              </a:rPr>
            </a:br>
            <a:endParaRPr lang="en-US" sz="1800" b="1" dirty="0">
              <a:latin typeface="Trebuchet MS" panose="020B0703020202090204" pitchFamily="34" charset="0"/>
              <a:cs typeface="Damascus" pitchFamily="2" charset="-78"/>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
        <p:nvSpPr>
          <p:cNvPr id="69" name="Rectangle 6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AFEC70F7-6764-8140-9775-3701C3A8C83C}"/>
              </a:ext>
            </a:extLst>
          </p:cNvPr>
          <p:cNvPicPr>
            <a:picLocks noChangeAspect="1"/>
          </p:cNvPicPr>
          <p:nvPr/>
        </p:nvPicPr>
        <p:blipFill>
          <a:blip r:embed="rId4"/>
          <a:stretch>
            <a:fillRect/>
          </a:stretch>
        </p:blipFill>
        <p:spPr>
          <a:xfrm>
            <a:off x="1870849" y="1025698"/>
            <a:ext cx="8707804" cy="4386638"/>
          </a:xfrm>
          <a:prstGeom prst="rect">
            <a:avLst/>
          </a:prstGeom>
        </p:spPr>
      </p:pic>
      <p:sp>
        <p:nvSpPr>
          <p:cNvPr id="6" name="TextBox 5">
            <a:extLst>
              <a:ext uri="{FF2B5EF4-FFF2-40B4-BE49-F238E27FC236}">
                <a16:creationId xmlns:a16="http://schemas.microsoft.com/office/drawing/2014/main" id="{5126FBDF-6B34-614D-8B79-EFBA5C1A51D6}"/>
              </a:ext>
            </a:extLst>
          </p:cNvPr>
          <p:cNvSpPr txBox="1"/>
          <p:nvPr/>
        </p:nvSpPr>
        <p:spPr>
          <a:xfrm>
            <a:off x="838200" y="5020409"/>
            <a:ext cx="10773102" cy="1027525"/>
          </a:xfrm>
          <a:prstGeom prst="rect">
            <a:avLst/>
          </a:prstGeom>
          <a:noFill/>
        </p:spPr>
        <p:txBody>
          <a:bodyPr wrap="square" rtlCol="0">
            <a:spAutoFit/>
          </a:bodyPr>
          <a:lstStyle/>
          <a:p>
            <a:pPr>
              <a:lnSpc>
                <a:spcPct val="150000"/>
              </a:lnSpc>
            </a:pPr>
            <a:r>
              <a:rPr lang="en-IN" sz="1400" b="0" i="1" dirty="0">
                <a:effectLst/>
                <a:latin typeface="AmazonEmber"/>
              </a:rPr>
              <a:t>An Availability Zone (AZ) is one or more discrete data centres with redundant power, networking, and connectivity in an AWS Region. </a:t>
            </a:r>
            <a:br>
              <a:rPr lang="en-IN" sz="1400" b="0" i="1" dirty="0">
                <a:effectLst/>
                <a:latin typeface="AmazonEmber"/>
              </a:rPr>
            </a:br>
            <a:r>
              <a:rPr lang="en-IN" sz="1400" b="0" i="1" dirty="0">
                <a:effectLst/>
                <a:latin typeface="AmazonEmber"/>
              </a:rPr>
              <a:t>AZs give customers the ability to operate production applications and  databases that are more highly available, fault tolerant, and scalable than would be possible from a single data centre.</a:t>
            </a:r>
            <a:endParaRPr lang="en-US" sz="1400" i="1" dirty="0"/>
          </a:p>
        </p:txBody>
      </p:sp>
    </p:spTree>
    <p:extLst>
      <p:ext uri="{BB962C8B-B14F-4D97-AF65-F5344CB8AC3E}">
        <p14:creationId xmlns:p14="http://schemas.microsoft.com/office/powerpoint/2010/main" val="1759524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306987" y="163253"/>
            <a:ext cx="9770365" cy="661758"/>
          </a:xfrm>
        </p:spPr>
        <p:txBody>
          <a:bodyPr anchor="b">
            <a:normAutofit/>
          </a:bodyPr>
          <a:lstStyle/>
          <a:p>
            <a:r>
              <a:rPr lang="en-IN" sz="3600" dirty="0">
                <a:latin typeface="Calibri" panose="020F0502020204030204" pitchFamily="34" charset="0"/>
              </a:rPr>
              <a:t>Region – Group of AZs </a:t>
            </a:r>
          </a:p>
        </p:txBody>
      </p:sp>
      <p:sp>
        <p:nvSpPr>
          <p:cNvPr id="24" name="Content Placeholder 8">
            <a:extLst>
              <a:ext uri="{FF2B5EF4-FFF2-40B4-BE49-F238E27FC236}">
                <a16:creationId xmlns:a16="http://schemas.microsoft.com/office/drawing/2014/main" id="{AF1312C7-E1C9-F8B0-4D87-8D1849CDA12D}"/>
              </a:ext>
            </a:extLst>
          </p:cNvPr>
          <p:cNvSpPr>
            <a:spLocks noGrp="1"/>
          </p:cNvSpPr>
          <p:nvPr>
            <p:ph idx="1"/>
          </p:nvPr>
        </p:nvSpPr>
        <p:spPr>
          <a:xfrm>
            <a:off x="838199" y="2055327"/>
            <a:ext cx="4571999" cy="3776975"/>
          </a:xfrm>
        </p:spPr>
        <p:txBody>
          <a:bodyPr>
            <a:normAutofit/>
          </a:bodyPr>
          <a:lstStyle/>
          <a:p>
            <a:pPr marL="0" rtl="0" eaLnBrk="1" fontAlgn="ctr" latinLnBrk="0" hangingPunct="1">
              <a:spcBef>
                <a:spcPts val="0"/>
              </a:spcBef>
              <a:spcAft>
                <a:spcPts val="0"/>
              </a:spcAft>
            </a:pPr>
            <a:endParaRPr lang="en-IN" sz="1800" b="0" i="0" u="none" strike="noStrike" dirty="0">
              <a:effectLst/>
              <a:latin typeface="Arial" panose="020B0604020202020204" pitchFamily="34" charset="0"/>
            </a:endParaRPr>
          </a:p>
          <a:p>
            <a:pPr marL="0" indent="0">
              <a:buNone/>
            </a:pPr>
            <a:br>
              <a:rPr lang="en-IN" sz="1800" b="1" dirty="0">
                <a:latin typeface="Trebuchet MS" panose="020B0703020202090204" pitchFamily="34" charset="0"/>
                <a:cs typeface="Damascus" pitchFamily="2" charset="-78"/>
              </a:rPr>
            </a:br>
            <a:endParaRPr lang="en-US" sz="1800" b="1" dirty="0">
              <a:latin typeface="Trebuchet MS" panose="020B0703020202090204" pitchFamily="34" charset="0"/>
              <a:cs typeface="Damascus" pitchFamily="2" charset="-78"/>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l="2971" r="7761" b="-1"/>
          <a:stretch/>
        </p:blipFill>
        <p:spPr>
          <a:xfrm>
            <a:off x="10810394" y="45217"/>
            <a:ext cx="1074619" cy="1101495"/>
          </a:xfrm>
          <a:prstGeom prst="rect">
            <a:avLst/>
          </a:prstGeom>
        </p:spPr>
      </p:pic>
      <p:sp>
        <p:nvSpPr>
          <p:cNvPr id="69" name="Rectangle 6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5126FBDF-6B34-614D-8B79-EFBA5C1A51D6}"/>
              </a:ext>
            </a:extLst>
          </p:cNvPr>
          <p:cNvSpPr txBox="1"/>
          <p:nvPr/>
        </p:nvSpPr>
        <p:spPr>
          <a:xfrm>
            <a:off x="838199" y="5154134"/>
            <a:ext cx="10773102" cy="705258"/>
          </a:xfrm>
          <a:prstGeom prst="rect">
            <a:avLst/>
          </a:prstGeom>
          <a:noFill/>
        </p:spPr>
        <p:txBody>
          <a:bodyPr wrap="square" rtlCol="0">
            <a:spAutoFit/>
          </a:bodyPr>
          <a:lstStyle/>
          <a:p>
            <a:pPr>
              <a:lnSpc>
                <a:spcPct val="150000"/>
              </a:lnSpc>
            </a:pPr>
            <a:r>
              <a:rPr lang="en-IN" sz="1400" i="1" dirty="0">
                <a:latin typeface="AmazonEmber"/>
              </a:rPr>
              <a:t>AWS has the concept of a Region, which is a physical location around the world where we cluster data centres. We call each group of logical data centres an Availability Zone. Each AWS Region consists of a minimum of three, isolated, and physically separate AZs within a geographic area. </a:t>
            </a:r>
            <a:endParaRPr lang="en-US" sz="1400" i="1" dirty="0">
              <a:latin typeface="AmazonEmber"/>
            </a:endParaRPr>
          </a:p>
        </p:txBody>
      </p:sp>
      <p:pic>
        <p:nvPicPr>
          <p:cNvPr id="9" name="Picture 8" descr="Graphical user interface, application&#10;&#10;Description automatically generated">
            <a:extLst>
              <a:ext uri="{FF2B5EF4-FFF2-40B4-BE49-F238E27FC236}">
                <a16:creationId xmlns:a16="http://schemas.microsoft.com/office/drawing/2014/main" id="{47195368-7024-B341-BB74-B547BAB9FDC2}"/>
              </a:ext>
            </a:extLst>
          </p:cNvPr>
          <p:cNvPicPr>
            <a:picLocks noChangeAspect="1"/>
          </p:cNvPicPr>
          <p:nvPr/>
        </p:nvPicPr>
        <p:blipFill>
          <a:blip r:embed="rId3"/>
          <a:stretch>
            <a:fillRect/>
          </a:stretch>
        </p:blipFill>
        <p:spPr>
          <a:xfrm>
            <a:off x="2236591" y="1012112"/>
            <a:ext cx="7976320" cy="3898352"/>
          </a:xfrm>
          <a:prstGeom prst="rect">
            <a:avLst/>
          </a:prstGeom>
        </p:spPr>
      </p:pic>
    </p:spTree>
    <p:extLst>
      <p:ext uri="{BB962C8B-B14F-4D97-AF65-F5344CB8AC3E}">
        <p14:creationId xmlns:p14="http://schemas.microsoft.com/office/powerpoint/2010/main" val="4083225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306987" y="163253"/>
            <a:ext cx="9770365" cy="661758"/>
          </a:xfrm>
        </p:spPr>
        <p:txBody>
          <a:bodyPr anchor="b">
            <a:normAutofit/>
          </a:bodyPr>
          <a:lstStyle/>
          <a:p>
            <a:r>
              <a:rPr lang="en-IN" sz="3600" dirty="0">
                <a:latin typeface="Calibri" panose="020F0502020204030204" pitchFamily="34" charset="0"/>
              </a:rPr>
              <a:t>AWS Global Infrastructure</a:t>
            </a:r>
          </a:p>
        </p:txBody>
      </p:sp>
      <p:sp>
        <p:nvSpPr>
          <p:cNvPr id="24" name="Content Placeholder 8">
            <a:extLst>
              <a:ext uri="{FF2B5EF4-FFF2-40B4-BE49-F238E27FC236}">
                <a16:creationId xmlns:a16="http://schemas.microsoft.com/office/drawing/2014/main" id="{AF1312C7-E1C9-F8B0-4D87-8D1849CDA12D}"/>
              </a:ext>
            </a:extLst>
          </p:cNvPr>
          <p:cNvSpPr>
            <a:spLocks noGrp="1"/>
          </p:cNvSpPr>
          <p:nvPr>
            <p:ph idx="1"/>
          </p:nvPr>
        </p:nvSpPr>
        <p:spPr>
          <a:xfrm>
            <a:off x="838199" y="2055327"/>
            <a:ext cx="4571999" cy="3776975"/>
          </a:xfrm>
        </p:spPr>
        <p:txBody>
          <a:bodyPr>
            <a:normAutofit/>
          </a:bodyPr>
          <a:lstStyle/>
          <a:p>
            <a:pPr marL="0" rtl="0" eaLnBrk="1" fontAlgn="ctr" latinLnBrk="0" hangingPunct="1">
              <a:spcBef>
                <a:spcPts val="0"/>
              </a:spcBef>
              <a:spcAft>
                <a:spcPts val="0"/>
              </a:spcAft>
            </a:pPr>
            <a:endParaRPr lang="en-IN" sz="1800" b="0" i="0" u="none" strike="noStrike" dirty="0">
              <a:effectLst/>
              <a:latin typeface="Arial" panose="020B0604020202020204" pitchFamily="34" charset="0"/>
            </a:endParaRPr>
          </a:p>
          <a:p>
            <a:pPr marL="0" indent="0">
              <a:buNone/>
            </a:pPr>
            <a:br>
              <a:rPr lang="en-IN" sz="1800" b="1" dirty="0">
                <a:latin typeface="Trebuchet MS" panose="020B0703020202090204" pitchFamily="34" charset="0"/>
                <a:cs typeface="Damascus" pitchFamily="2" charset="-78"/>
              </a:rPr>
            </a:br>
            <a:endParaRPr lang="en-US" sz="1800" b="1" dirty="0">
              <a:latin typeface="Trebuchet MS" panose="020B0703020202090204" pitchFamily="34" charset="0"/>
              <a:cs typeface="Damascus" pitchFamily="2" charset="-78"/>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l="2971" r="7761" b="-1"/>
          <a:stretch/>
        </p:blipFill>
        <p:spPr>
          <a:xfrm>
            <a:off x="10810394" y="45217"/>
            <a:ext cx="1074619" cy="1101495"/>
          </a:xfrm>
          <a:prstGeom prst="rect">
            <a:avLst/>
          </a:prstGeom>
        </p:spPr>
      </p:pic>
      <p:sp>
        <p:nvSpPr>
          <p:cNvPr id="69" name="Rectangle 6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Map&#10;&#10;Description automatically generated">
            <a:extLst>
              <a:ext uri="{FF2B5EF4-FFF2-40B4-BE49-F238E27FC236}">
                <a16:creationId xmlns:a16="http://schemas.microsoft.com/office/drawing/2014/main" id="{E8BC8D0C-0C77-DA4A-AC95-E02A7B355A10}"/>
              </a:ext>
            </a:extLst>
          </p:cNvPr>
          <p:cNvPicPr>
            <a:picLocks noChangeAspect="1"/>
          </p:cNvPicPr>
          <p:nvPr/>
        </p:nvPicPr>
        <p:blipFill>
          <a:blip r:embed="rId3"/>
          <a:stretch>
            <a:fillRect/>
          </a:stretch>
        </p:blipFill>
        <p:spPr>
          <a:xfrm>
            <a:off x="1713103" y="894899"/>
            <a:ext cx="8765794" cy="4212315"/>
          </a:xfrm>
          <a:prstGeom prst="rect">
            <a:avLst/>
          </a:prstGeom>
        </p:spPr>
      </p:pic>
      <p:sp>
        <p:nvSpPr>
          <p:cNvPr id="5" name="TextBox 4">
            <a:extLst>
              <a:ext uri="{FF2B5EF4-FFF2-40B4-BE49-F238E27FC236}">
                <a16:creationId xmlns:a16="http://schemas.microsoft.com/office/drawing/2014/main" id="{D03F1CC4-F1A5-9E43-8FBD-8803D975BD78}"/>
              </a:ext>
            </a:extLst>
          </p:cNvPr>
          <p:cNvSpPr txBox="1"/>
          <p:nvPr/>
        </p:nvSpPr>
        <p:spPr>
          <a:xfrm>
            <a:off x="755373" y="5177102"/>
            <a:ext cx="11217686" cy="954107"/>
          </a:xfrm>
          <a:prstGeom prst="rect">
            <a:avLst/>
          </a:prstGeom>
          <a:noFill/>
        </p:spPr>
        <p:txBody>
          <a:bodyPr wrap="square" rtlCol="0">
            <a:spAutoFit/>
          </a:bodyPr>
          <a:lstStyle/>
          <a:p>
            <a:r>
              <a:rPr lang="en-IN" sz="1400" i="1" dirty="0">
                <a:latin typeface="AmazonEmber"/>
              </a:rPr>
              <a:t>AWS has the largest global infrastructure footprint of any cloud provider. Every data </a:t>
            </a:r>
            <a:r>
              <a:rPr lang="en-IN" sz="1400" i="1" dirty="0" err="1">
                <a:latin typeface="AmazonEmber"/>
              </a:rPr>
              <a:t>center</a:t>
            </a:r>
            <a:r>
              <a:rPr lang="en-IN" sz="1400" i="1" dirty="0">
                <a:latin typeface="AmazonEmber"/>
              </a:rPr>
              <a:t>, AZ, and AWS Region is interconnected via a purpose-built, highly available, and low-latency private global network infrastructure. The network is built on a global, fully redundant, parallel 100 GbE metro fiber network that is linked via trans-oceanic cables across the Atlantic, Pacific, and Indian Oceans, as well as the Mediterranean, Red Sea, and South China Seas.</a:t>
            </a:r>
            <a:endParaRPr lang="en-US" sz="1400" i="1" dirty="0">
              <a:latin typeface="AmazonEmber"/>
            </a:endParaRPr>
          </a:p>
        </p:txBody>
      </p:sp>
    </p:spTree>
    <p:extLst>
      <p:ext uri="{BB962C8B-B14F-4D97-AF65-F5344CB8AC3E}">
        <p14:creationId xmlns:p14="http://schemas.microsoft.com/office/powerpoint/2010/main" val="2707411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306987" y="163253"/>
            <a:ext cx="9770365" cy="661758"/>
          </a:xfrm>
        </p:spPr>
        <p:txBody>
          <a:bodyPr anchor="b">
            <a:normAutofit/>
          </a:bodyPr>
          <a:lstStyle/>
          <a:p>
            <a:r>
              <a:rPr lang="en-IN" sz="3600" dirty="0">
                <a:latin typeface="Calibri" panose="020F0502020204030204" pitchFamily="34" charset="0"/>
              </a:rPr>
              <a:t>AWS Edge Locations / Point of Presence (</a:t>
            </a:r>
            <a:r>
              <a:rPr lang="en-IN" sz="3600" dirty="0" err="1">
                <a:latin typeface="Calibri" panose="020F0502020204030204" pitchFamily="34" charset="0"/>
              </a:rPr>
              <a:t>PoP</a:t>
            </a:r>
            <a:r>
              <a:rPr lang="en-IN" sz="3600" dirty="0">
                <a:latin typeface="Calibri" panose="020F0502020204030204" pitchFamily="34" charset="0"/>
              </a:rPr>
              <a:t>) </a:t>
            </a: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l="2971" r="7761" b="-1"/>
          <a:stretch/>
        </p:blipFill>
        <p:spPr>
          <a:xfrm>
            <a:off x="10810394" y="45217"/>
            <a:ext cx="1074619" cy="1101495"/>
          </a:xfrm>
          <a:prstGeom prst="rect">
            <a:avLst/>
          </a:prstGeom>
        </p:spPr>
      </p:pic>
      <p:sp>
        <p:nvSpPr>
          <p:cNvPr id="69" name="Rectangle 6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Map&#10;&#10;Description automatically generated">
            <a:extLst>
              <a:ext uri="{FF2B5EF4-FFF2-40B4-BE49-F238E27FC236}">
                <a16:creationId xmlns:a16="http://schemas.microsoft.com/office/drawing/2014/main" id="{FE50F295-3D9A-2B42-8BE4-AA641AC5FD82}"/>
              </a:ext>
            </a:extLst>
          </p:cNvPr>
          <p:cNvPicPr>
            <a:picLocks noChangeAspect="1"/>
          </p:cNvPicPr>
          <p:nvPr/>
        </p:nvPicPr>
        <p:blipFill>
          <a:blip r:embed="rId3"/>
          <a:stretch>
            <a:fillRect/>
          </a:stretch>
        </p:blipFill>
        <p:spPr>
          <a:xfrm>
            <a:off x="2279999" y="984293"/>
            <a:ext cx="7628953" cy="4071018"/>
          </a:xfrm>
          <a:prstGeom prst="rect">
            <a:avLst/>
          </a:prstGeom>
        </p:spPr>
      </p:pic>
      <p:sp>
        <p:nvSpPr>
          <p:cNvPr id="10" name="TextBox 9">
            <a:extLst>
              <a:ext uri="{FF2B5EF4-FFF2-40B4-BE49-F238E27FC236}">
                <a16:creationId xmlns:a16="http://schemas.microsoft.com/office/drawing/2014/main" id="{9DFB4FE0-84C8-1E47-8027-317D2C25DD18}"/>
              </a:ext>
            </a:extLst>
          </p:cNvPr>
          <p:cNvSpPr txBox="1"/>
          <p:nvPr/>
        </p:nvSpPr>
        <p:spPr>
          <a:xfrm>
            <a:off x="838200" y="5750010"/>
            <a:ext cx="7510839" cy="307777"/>
          </a:xfrm>
          <a:prstGeom prst="rect">
            <a:avLst/>
          </a:prstGeom>
          <a:noFill/>
        </p:spPr>
        <p:txBody>
          <a:bodyPr wrap="none" rtlCol="0">
            <a:spAutoFit/>
          </a:bodyPr>
          <a:lstStyle/>
          <a:p>
            <a:r>
              <a:rPr lang="en-IN" sz="1400" i="1" dirty="0">
                <a:latin typeface="AmazonEmber"/>
              </a:rPr>
              <a:t>A site that </a:t>
            </a:r>
            <a:r>
              <a:rPr lang="en-IN" sz="1400" i="1" dirty="0">
                <a:latin typeface="AmazonEmber"/>
                <a:hlinkClick r:id="rId4"/>
              </a:rPr>
              <a:t>CloudFront</a:t>
            </a:r>
            <a:r>
              <a:rPr lang="en-IN" sz="1400" i="1" dirty="0">
                <a:latin typeface="AmazonEmber"/>
              </a:rPr>
              <a:t> uses to </a:t>
            </a:r>
            <a:r>
              <a:rPr lang="en-IN" sz="1400" i="1" dirty="0">
                <a:latin typeface="AmazonEmber"/>
                <a:hlinkClick r:id="rId5" tooltip="A place that data is stored, temporarily, to increase performance by decreasing access time to frequently used data.">
                  <a:extLst>
                    <a:ext uri="{A12FA001-AC4F-418D-AE19-62706E023703}">
                      <ahyp:hlinkClr xmlns:ahyp="http://schemas.microsoft.com/office/drawing/2018/hyperlinkcolor" val="tx"/>
                    </a:ext>
                  </a:extLst>
                </a:hlinkClick>
              </a:rPr>
              <a:t>cache</a:t>
            </a:r>
            <a:r>
              <a:rPr lang="en-IN" sz="1400" i="1" dirty="0">
                <a:latin typeface="AmazonEmber"/>
              </a:rPr>
              <a:t> copies of your content for faster delivery to users at any location.</a:t>
            </a:r>
            <a:endParaRPr lang="en-US" sz="1400" i="1" dirty="0">
              <a:latin typeface="AmazonEmber"/>
            </a:endParaRPr>
          </a:p>
        </p:txBody>
      </p:sp>
      <p:pic>
        <p:nvPicPr>
          <p:cNvPr id="12" name="Picture 11" descr="Diagram, text&#10;&#10;Description automatically generated">
            <a:extLst>
              <a:ext uri="{FF2B5EF4-FFF2-40B4-BE49-F238E27FC236}">
                <a16:creationId xmlns:a16="http://schemas.microsoft.com/office/drawing/2014/main" id="{CB611F5F-470D-454D-AE43-5FF7B5893C72}"/>
              </a:ext>
            </a:extLst>
          </p:cNvPr>
          <p:cNvPicPr>
            <a:picLocks noChangeAspect="1"/>
          </p:cNvPicPr>
          <p:nvPr/>
        </p:nvPicPr>
        <p:blipFill>
          <a:blip r:embed="rId6"/>
          <a:stretch>
            <a:fillRect/>
          </a:stretch>
        </p:blipFill>
        <p:spPr>
          <a:xfrm>
            <a:off x="306987" y="2284333"/>
            <a:ext cx="2318099" cy="2006355"/>
          </a:xfrm>
          <a:prstGeom prst="rect">
            <a:avLst/>
          </a:prstGeom>
        </p:spPr>
      </p:pic>
    </p:spTree>
    <p:extLst>
      <p:ext uri="{BB962C8B-B14F-4D97-AF65-F5344CB8AC3E}">
        <p14:creationId xmlns:p14="http://schemas.microsoft.com/office/powerpoint/2010/main" val="3193002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7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7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8" name="Rectangle 7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hlinkClick r:id="rId2"/>
              </a:rPr>
              <a:t>AWS Region Selection</a:t>
            </a:r>
            <a:endParaRPr lang="en-US" sz="4800" dirty="0"/>
          </a:p>
        </p:txBody>
      </p:sp>
      <p:sp>
        <p:nvSpPr>
          <p:cNvPr id="89" name="Rectangle 8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text, sign&#10;&#10;Description automatically generated">
            <a:extLst>
              <a:ext uri="{FF2B5EF4-FFF2-40B4-BE49-F238E27FC236}">
                <a16:creationId xmlns:a16="http://schemas.microsoft.com/office/drawing/2014/main" id="{D70C67B1-B45E-4B4D-B523-47688885460C}"/>
              </a:ext>
            </a:extLst>
          </p:cNvPr>
          <p:cNvPicPr>
            <a:picLocks noChangeAspect="1"/>
          </p:cNvPicPr>
          <p:nvPr/>
        </p:nvPicPr>
        <p:blipFill>
          <a:blip r:embed="rId3"/>
          <a:stretch>
            <a:fillRect/>
          </a:stretch>
        </p:blipFill>
        <p:spPr>
          <a:xfrm>
            <a:off x="4864608" y="1718805"/>
            <a:ext cx="6846363" cy="3269136"/>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4"/>
          <a:srcRect l="2971" r="7761" b="-1"/>
          <a:stretch/>
        </p:blipFill>
        <p:spPr>
          <a:xfrm>
            <a:off x="10810394" y="45217"/>
            <a:ext cx="1074619" cy="1101495"/>
          </a:xfrm>
          <a:prstGeom prst="rect">
            <a:avLst/>
          </a:prstGeom>
        </p:spPr>
      </p:pic>
    </p:spTree>
    <p:extLst>
      <p:ext uri="{BB962C8B-B14F-4D97-AF65-F5344CB8AC3E}">
        <p14:creationId xmlns:p14="http://schemas.microsoft.com/office/powerpoint/2010/main" val="3143628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8" name="Freeform: Shape 77">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0" name="Freeform: Shape 79">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dirty="0">
                <a:hlinkClick r:id="rId2"/>
              </a:rPr>
              <a:t>AWS Pricing Calculator</a:t>
            </a:r>
            <a:endParaRPr lang="en-US" sz="2800" dirty="0"/>
          </a:p>
        </p:txBody>
      </p:sp>
      <p:sp>
        <p:nvSpPr>
          <p:cNvPr id="82" name="Rectangle 81">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9DFB4FE0-84C8-1E47-8027-317D2C25DD18}"/>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110000"/>
              </a:lnSpc>
              <a:spcAft>
                <a:spcPts val="600"/>
              </a:spcAft>
              <a:buFont typeface="Arial" panose="020B0604020202020204" pitchFamily="34" charset="0"/>
              <a:buChar char="•"/>
            </a:pPr>
            <a:r>
              <a:rPr lang="en-US" sz="1700" i="1"/>
              <a:t>Estimate the cost for your architecture solution. Configure a cost estimate that fits your unique business or personal needs with AWS products and services.</a:t>
            </a:r>
          </a:p>
        </p:txBody>
      </p:sp>
      <p:pic>
        <p:nvPicPr>
          <p:cNvPr id="4" name="Picture 3" descr="Graphical user interface, text, application, Word&#10;&#10;Description automatically generated">
            <a:extLst>
              <a:ext uri="{FF2B5EF4-FFF2-40B4-BE49-F238E27FC236}">
                <a16:creationId xmlns:a16="http://schemas.microsoft.com/office/drawing/2014/main" id="{B3E7ED40-F3A7-9749-B9B7-5D21A125C789}"/>
              </a:ext>
            </a:extLst>
          </p:cNvPr>
          <p:cNvPicPr>
            <a:picLocks noChangeAspect="1"/>
          </p:cNvPicPr>
          <p:nvPr/>
        </p:nvPicPr>
        <p:blipFill>
          <a:blip r:embed="rId3"/>
          <a:stretch>
            <a:fillRect/>
          </a:stretch>
        </p:blipFill>
        <p:spPr>
          <a:xfrm>
            <a:off x="4901184" y="1515173"/>
            <a:ext cx="6922008" cy="3928238"/>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4"/>
          <a:srcRect l="2971" r="7761" b="-1"/>
          <a:stretch/>
        </p:blipFill>
        <p:spPr>
          <a:xfrm>
            <a:off x="10810394" y="45217"/>
            <a:ext cx="1074619" cy="1101495"/>
          </a:xfrm>
          <a:prstGeom prst="rect">
            <a:avLst/>
          </a:prstGeom>
        </p:spPr>
      </p:pic>
    </p:spTree>
    <p:extLst>
      <p:ext uri="{BB962C8B-B14F-4D97-AF65-F5344CB8AC3E}">
        <p14:creationId xmlns:p14="http://schemas.microsoft.com/office/powerpoint/2010/main" val="38695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306987" y="163253"/>
            <a:ext cx="9770365" cy="661758"/>
          </a:xfrm>
        </p:spPr>
        <p:txBody>
          <a:bodyPr anchor="b">
            <a:normAutofit fontScale="90000"/>
          </a:bodyPr>
          <a:lstStyle/>
          <a:p>
            <a:r>
              <a:rPr lang="en-IN" sz="3600" dirty="0">
                <a:latin typeface="Calibri" panose="020F0502020204030204" pitchFamily="34" charset="0"/>
              </a:rPr>
              <a:t>Service Models - Cloud Offering – IaaS vs PaaS vs SaaS </a:t>
            </a: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l="2971" r="7761" b="-1"/>
          <a:stretch/>
        </p:blipFill>
        <p:spPr>
          <a:xfrm>
            <a:off x="10810394" y="45217"/>
            <a:ext cx="1074619" cy="1101495"/>
          </a:xfrm>
          <a:prstGeom prst="rect">
            <a:avLst/>
          </a:prstGeom>
        </p:spPr>
      </p:pic>
      <p:sp>
        <p:nvSpPr>
          <p:cNvPr id="69" name="Rectangle 6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A picture containing diagram&#10;&#10;Description automatically generated">
            <a:extLst>
              <a:ext uri="{FF2B5EF4-FFF2-40B4-BE49-F238E27FC236}">
                <a16:creationId xmlns:a16="http://schemas.microsoft.com/office/drawing/2014/main" id="{460337CE-79B8-524D-B6CA-AA718108007E}"/>
              </a:ext>
            </a:extLst>
          </p:cNvPr>
          <p:cNvPicPr>
            <a:picLocks noChangeAspect="1"/>
          </p:cNvPicPr>
          <p:nvPr/>
        </p:nvPicPr>
        <p:blipFill>
          <a:blip r:embed="rId3"/>
          <a:stretch>
            <a:fillRect/>
          </a:stretch>
        </p:blipFill>
        <p:spPr>
          <a:xfrm>
            <a:off x="1656090" y="858965"/>
            <a:ext cx="8876772" cy="5146684"/>
          </a:xfrm>
          <a:prstGeom prst="rect">
            <a:avLst/>
          </a:prstGeom>
        </p:spPr>
      </p:pic>
    </p:spTree>
    <p:extLst>
      <p:ext uri="{BB962C8B-B14F-4D97-AF65-F5344CB8AC3E}">
        <p14:creationId xmlns:p14="http://schemas.microsoft.com/office/powerpoint/2010/main" val="2156837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7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7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8" name="Rectangle 7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Accessing AWS Services </a:t>
            </a:r>
          </a:p>
        </p:txBody>
      </p:sp>
      <p:sp>
        <p:nvSpPr>
          <p:cNvPr id="89" name="Rectangle 8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A11FD974-2243-184D-B30A-A77A9AC2437C}"/>
              </a:ext>
            </a:extLst>
          </p:cNvPr>
          <p:cNvPicPr>
            <a:picLocks noChangeAspect="1"/>
          </p:cNvPicPr>
          <p:nvPr/>
        </p:nvPicPr>
        <p:blipFill>
          <a:blip r:embed="rId2"/>
          <a:stretch>
            <a:fillRect/>
          </a:stretch>
        </p:blipFill>
        <p:spPr>
          <a:xfrm>
            <a:off x="4864608" y="1539087"/>
            <a:ext cx="6846363" cy="3628571"/>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Tree>
    <p:extLst>
      <p:ext uri="{BB962C8B-B14F-4D97-AF65-F5344CB8AC3E}">
        <p14:creationId xmlns:p14="http://schemas.microsoft.com/office/powerpoint/2010/main" val="3390793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0" name="Rectangle 7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AWS Service Stack</a:t>
            </a:r>
          </a:p>
        </p:txBody>
      </p:sp>
      <p:sp>
        <p:nvSpPr>
          <p:cNvPr id="82" name="Rectangle 8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10;&#10;Description automatically generated">
            <a:extLst>
              <a:ext uri="{FF2B5EF4-FFF2-40B4-BE49-F238E27FC236}">
                <a16:creationId xmlns:a16="http://schemas.microsoft.com/office/drawing/2014/main" id="{C536EC09-4BCF-574E-BF56-BE4B3ADEED94}"/>
              </a:ext>
            </a:extLst>
          </p:cNvPr>
          <p:cNvPicPr>
            <a:picLocks noChangeAspect="1"/>
          </p:cNvPicPr>
          <p:nvPr/>
        </p:nvPicPr>
        <p:blipFill>
          <a:blip r:embed="rId2"/>
          <a:stretch>
            <a:fillRect/>
          </a:stretch>
        </p:blipFill>
        <p:spPr>
          <a:xfrm>
            <a:off x="4864608" y="1650340"/>
            <a:ext cx="6846363" cy="3406065"/>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Tree>
    <p:extLst>
      <p:ext uri="{BB962C8B-B14F-4D97-AF65-F5344CB8AC3E}">
        <p14:creationId xmlns:p14="http://schemas.microsoft.com/office/powerpoint/2010/main" val="3993629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6" name="Rectangle 85">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8" name="Rectangle 87">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0" name="Rectangle 89">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DE4111-2089-7247-B021-DB8EA88740E0}"/>
              </a:ext>
            </a:extLst>
          </p:cNvPr>
          <p:cNvSpPr>
            <a:spLocks noGrp="1"/>
          </p:cNvSpPr>
          <p:nvPr>
            <p:ph type="title"/>
          </p:nvPr>
        </p:nvSpPr>
        <p:spPr>
          <a:xfrm>
            <a:off x="1115568" y="548640"/>
            <a:ext cx="10168128" cy="1179576"/>
          </a:xfrm>
        </p:spPr>
        <p:txBody>
          <a:bodyPr>
            <a:normAutofit/>
          </a:bodyPr>
          <a:lstStyle/>
          <a:p>
            <a:r>
              <a:rPr lang="en-US"/>
              <a:t>What is cloud computing?</a:t>
            </a:r>
          </a:p>
        </p:txBody>
      </p:sp>
      <p:sp>
        <p:nvSpPr>
          <p:cNvPr id="92" name="Rectangle 91">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Diagram&#10;&#10;Description automatically generated">
            <a:extLst>
              <a:ext uri="{FF2B5EF4-FFF2-40B4-BE49-F238E27FC236}">
                <a16:creationId xmlns:a16="http://schemas.microsoft.com/office/drawing/2014/main" id="{F970E55D-0207-E34E-B6F6-096D5F3A4217}"/>
              </a:ext>
            </a:extLst>
          </p:cNvPr>
          <p:cNvPicPr>
            <a:picLocks noChangeAspect="1"/>
          </p:cNvPicPr>
          <p:nvPr/>
        </p:nvPicPr>
        <p:blipFill rotWithShape="1">
          <a:blip r:embed="rId2"/>
          <a:srcRect t="3199" r="2" b="2"/>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3DA03943-AC91-A34B-92F3-E2D2231E18C1}"/>
              </a:ext>
            </a:extLst>
          </p:cNvPr>
          <p:cNvSpPr>
            <a:spLocks noGrp="1"/>
          </p:cNvSpPr>
          <p:nvPr>
            <p:ph idx="1"/>
          </p:nvPr>
        </p:nvSpPr>
        <p:spPr>
          <a:xfrm>
            <a:off x="7411453" y="2478024"/>
            <a:ext cx="3872243" cy="3694176"/>
          </a:xfrm>
        </p:spPr>
        <p:txBody>
          <a:bodyPr anchor="ctr">
            <a:normAutofit/>
          </a:bodyPr>
          <a:lstStyle/>
          <a:p>
            <a:r>
              <a:rPr lang="en-IN" sz="1800" dirty="0">
                <a:effectLst/>
                <a:latin typeface="Trebuchet MS" panose="020B0703020202090204" pitchFamily="34" charset="0"/>
                <a:cs typeface="Damascus" pitchFamily="2" charset="-78"/>
              </a:rPr>
              <a:t>Cloud computing is all about renting computing services. This idea first came in the 1950s. In making cloud computing what it is today, five technologies played a vital role. These are </a:t>
            </a:r>
            <a:r>
              <a:rPr lang="en-IN" sz="1800" b="1" dirty="0">
                <a:effectLst/>
                <a:latin typeface="Trebuchet MS" panose="020B0703020202090204" pitchFamily="34" charset="0"/>
                <a:cs typeface="Damascus" pitchFamily="2" charset="-78"/>
              </a:rPr>
              <a:t>distributed systems and its peripherals, virtualization, web 2.0, service orientation, </a:t>
            </a:r>
            <a:r>
              <a:rPr lang="en-IN" sz="1800" dirty="0">
                <a:effectLst/>
                <a:latin typeface="Trebuchet MS" panose="020B0703020202090204" pitchFamily="34" charset="0"/>
                <a:cs typeface="Damascus" pitchFamily="2" charset="-78"/>
              </a:rPr>
              <a:t>and</a:t>
            </a:r>
            <a:r>
              <a:rPr lang="en-IN" sz="1800" b="1" dirty="0">
                <a:effectLst/>
                <a:latin typeface="Trebuchet MS" panose="020B0703020202090204" pitchFamily="34" charset="0"/>
                <a:cs typeface="Damascus" pitchFamily="2" charset="-78"/>
              </a:rPr>
              <a:t> utility computing</a:t>
            </a:r>
            <a:r>
              <a:rPr lang="en-IN" sz="1800" dirty="0">
                <a:effectLst/>
                <a:latin typeface="Trebuchet MS" panose="020B0703020202090204" pitchFamily="34" charset="0"/>
                <a:cs typeface="Damascus" pitchFamily="2" charset="-78"/>
              </a:rPr>
              <a:t>.</a:t>
            </a:r>
            <a:br>
              <a:rPr lang="en-IN" sz="1800" dirty="0">
                <a:effectLst/>
                <a:latin typeface="Trebuchet MS" panose="020B0703020202090204" pitchFamily="34" charset="0"/>
                <a:cs typeface="Damascus" pitchFamily="2" charset="-78"/>
              </a:rPr>
            </a:br>
            <a:endParaRPr lang="en-IN" sz="1800" dirty="0">
              <a:effectLst/>
              <a:latin typeface="Trebuchet MS" panose="020B0703020202090204" pitchFamily="34" charset="0"/>
              <a:cs typeface="Damascus" pitchFamily="2" charset="-78"/>
            </a:endParaRPr>
          </a:p>
        </p:txBody>
      </p:sp>
    </p:spTree>
    <p:extLst>
      <p:ext uri="{BB962C8B-B14F-4D97-AF65-F5344CB8AC3E}">
        <p14:creationId xmlns:p14="http://schemas.microsoft.com/office/powerpoint/2010/main" val="407908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90">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5" name="Rectangle 94">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t>Networking in AWS</a:t>
            </a:r>
            <a:r>
              <a:rPr lang="en-US" sz="4800">
                <a:effectLst/>
              </a:rPr>
              <a:t> </a:t>
            </a:r>
            <a:endParaRPr lang="en-US" sz="4800"/>
          </a:p>
        </p:txBody>
      </p:sp>
      <p:pic>
        <p:nvPicPr>
          <p:cNvPr id="5" name="Picture 4" descr="Icon&#10;&#10;Description automatically generated">
            <a:extLst>
              <a:ext uri="{FF2B5EF4-FFF2-40B4-BE49-F238E27FC236}">
                <a16:creationId xmlns:a16="http://schemas.microsoft.com/office/drawing/2014/main" id="{1D426305-B3BC-234E-9B79-6840170CD52C}"/>
              </a:ext>
            </a:extLst>
          </p:cNvPr>
          <p:cNvPicPr>
            <a:picLocks noChangeAspect="1"/>
          </p:cNvPicPr>
          <p:nvPr/>
        </p:nvPicPr>
        <p:blipFill rotWithShape="1">
          <a:blip r:embed="rId2"/>
          <a:srcRect t="1722" r="-1" b="-1"/>
          <a:stretch/>
        </p:blipFill>
        <p:spPr>
          <a:xfrm>
            <a:off x="396716" y="625683"/>
            <a:ext cx="6894177" cy="5454246"/>
          </a:xfrm>
          <a:prstGeom prst="rect">
            <a:avLst/>
          </a:prstGeom>
        </p:spPr>
      </p:pic>
      <p:sp>
        <p:nvSpPr>
          <p:cNvPr id="97" name="Rectangle 9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Tree>
    <p:extLst>
      <p:ext uri="{BB962C8B-B14F-4D97-AF65-F5344CB8AC3E}">
        <p14:creationId xmlns:p14="http://schemas.microsoft.com/office/powerpoint/2010/main" val="2693317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0" name="Rectangle 7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8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707638" cy="1371600"/>
          </a:xfrm>
        </p:spPr>
        <p:txBody>
          <a:bodyPr vert="horz" lIns="91440" tIns="45720" rIns="91440" bIns="45720" rtlCol="0" anchor="ctr">
            <a:normAutofit/>
          </a:bodyPr>
          <a:lstStyle/>
          <a:p>
            <a:r>
              <a:rPr lang="en-US" dirty="0"/>
              <a:t>Networking</a:t>
            </a:r>
          </a:p>
        </p:txBody>
      </p:sp>
      <p:sp>
        <p:nvSpPr>
          <p:cNvPr id="84" name="Rectangle 8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8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l="2971" r="7761" b="-1"/>
          <a:stretch/>
        </p:blipFill>
        <p:spPr>
          <a:xfrm>
            <a:off x="10810394" y="45217"/>
            <a:ext cx="1074619" cy="1101495"/>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C4099A92-24BC-E04F-AD23-3BBBA34D0DA6}"/>
              </a:ext>
            </a:extLst>
          </p:cNvPr>
          <p:cNvPicPr>
            <a:picLocks noChangeAspect="1"/>
          </p:cNvPicPr>
          <p:nvPr/>
        </p:nvPicPr>
        <p:blipFill>
          <a:blip r:embed="rId3"/>
          <a:stretch>
            <a:fillRect/>
          </a:stretch>
        </p:blipFill>
        <p:spPr>
          <a:xfrm>
            <a:off x="551554" y="1915916"/>
            <a:ext cx="4245584" cy="1963184"/>
          </a:xfrm>
          <a:prstGeom prst="rect">
            <a:avLst/>
          </a:prstGeom>
        </p:spPr>
      </p:pic>
      <p:pic>
        <p:nvPicPr>
          <p:cNvPr id="8" name="Picture 7" descr="Text&#10;&#10;Description automatically generated">
            <a:extLst>
              <a:ext uri="{FF2B5EF4-FFF2-40B4-BE49-F238E27FC236}">
                <a16:creationId xmlns:a16="http://schemas.microsoft.com/office/drawing/2014/main" id="{82B9CC43-29BC-434B-8885-2E9282EF0D46}"/>
              </a:ext>
            </a:extLst>
          </p:cNvPr>
          <p:cNvPicPr>
            <a:picLocks noChangeAspect="1"/>
          </p:cNvPicPr>
          <p:nvPr/>
        </p:nvPicPr>
        <p:blipFill>
          <a:blip r:embed="rId4"/>
          <a:stretch>
            <a:fillRect/>
          </a:stretch>
        </p:blipFill>
        <p:spPr>
          <a:xfrm>
            <a:off x="5747651" y="4565565"/>
            <a:ext cx="6444350" cy="1726756"/>
          </a:xfrm>
          <a:prstGeom prst="rect">
            <a:avLst/>
          </a:prstGeom>
        </p:spPr>
      </p:pic>
      <p:sp>
        <p:nvSpPr>
          <p:cNvPr id="9" name="TextBox 8">
            <a:extLst>
              <a:ext uri="{FF2B5EF4-FFF2-40B4-BE49-F238E27FC236}">
                <a16:creationId xmlns:a16="http://schemas.microsoft.com/office/drawing/2014/main" id="{E0E65BA1-0A31-4846-8CC1-A6A3409D9C9E}"/>
              </a:ext>
            </a:extLst>
          </p:cNvPr>
          <p:cNvSpPr txBox="1"/>
          <p:nvPr/>
        </p:nvSpPr>
        <p:spPr>
          <a:xfrm>
            <a:off x="808021" y="4005484"/>
            <a:ext cx="2056589" cy="369332"/>
          </a:xfrm>
          <a:prstGeom prst="rect">
            <a:avLst/>
          </a:prstGeom>
          <a:noFill/>
        </p:spPr>
        <p:txBody>
          <a:bodyPr wrap="none" rtlCol="0">
            <a:spAutoFit/>
          </a:bodyPr>
          <a:lstStyle/>
          <a:p>
            <a:r>
              <a:rPr lang="en-IN" sz="1800" dirty="0">
                <a:effectLst/>
                <a:latin typeface="Calibri" panose="020F0502020204030204" pitchFamily="34" charset="0"/>
              </a:rPr>
              <a:t>What is a protocol? </a:t>
            </a:r>
            <a:endParaRPr lang="en-IN" dirty="0">
              <a:effectLst/>
            </a:endParaRPr>
          </a:p>
        </p:txBody>
      </p:sp>
      <p:sp>
        <p:nvSpPr>
          <p:cNvPr id="10" name="TextBox 9">
            <a:extLst>
              <a:ext uri="{FF2B5EF4-FFF2-40B4-BE49-F238E27FC236}">
                <a16:creationId xmlns:a16="http://schemas.microsoft.com/office/drawing/2014/main" id="{3FB3207C-7FCB-E542-BB28-89B430952C0F}"/>
              </a:ext>
            </a:extLst>
          </p:cNvPr>
          <p:cNvSpPr txBox="1"/>
          <p:nvPr/>
        </p:nvSpPr>
        <p:spPr>
          <a:xfrm>
            <a:off x="808021" y="4374816"/>
            <a:ext cx="4606133" cy="2308324"/>
          </a:xfrm>
          <a:prstGeom prst="rect">
            <a:avLst/>
          </a:prstGeom>
          <a:noFill/>
        </p:spPr>
        <p:txBody>
          <a:bodyPr wrap="none" rtlCol="0">
            <a:spAutoFit/>
          </a:bodyPr>
          <a:lstStyle/>
          <a:p>
            <a:r>
              <a:rPr lang="en-IN" sz="1800" dirty="0">
                <a:effectLst/>
                <a:latin typeface="Calibri" panose="020F0502020204030204" pitchFamily="34" charset="0"/>
              </a:rPr>
              <a:t>Standards of Communication </a:t>
            </a:r>
            <a:endParaRPr lang="en-IN" dirty="0">
              <a:effectLst/>
            </a:endParaRPr>
          </a:p>
          <a:p>
            <a:r>
              <a:rPr lang="en-IN" sz="1800" dirty="0">
                <a:solidFill>
                  <a:srgbClr val="169ED6"/>
                </a:solidFill>
                <a:effectLst/>
                <a:latin typeface="ArialMT"/>
              </a:rPr>
              <a:t>• </a:t>
            </a:r>
            <a:r>
              <a:rPr lang="en-IN" sz="1800" dirty="0">
                <a:solidFill>
                  <a:srgbClr val="169ED6"/>
                </a:solidFill>
                <a:effectLst/>
                <a:latin typeface="Calibri" panose="020F0502020204030204" pitchFamily="34" charset="0"/>
              </a:rPr>
              <a:t>In this example: </a:t>
            </a:r>
            <a:r>
              <a:rPr lang="en-IN" sz="1800" dirty="0">
                <a:solidFill>
                  <a:srgbClr val="00AF4F"/>
                </a:solidFill>
                <a:effectLst/>
                <a:latin typeface="ArialMT"/>
              </a:rPr>
              <a:t>• </a:t>
            </a:r>
            <a:r>
              <a:rPr lang="en-IN" sz="1800" dirty="0">
                <a:solidFill>
                  <a:srgbClr val="00AF4F"/>
                </a:solidFill>
                <a:effectLst/>
                <a:latin typeface="Calibri" panose="020F0502020204030204" pitchFamily="34" charset="0"/>
              </a:rPr>
              <a:t>Packaging </a:t>
            </a:r>
            <a:endParaRPr lang="en-IN" dirty="0">
              <a:effectLst/>
            </a:endParaRPr>
          </a:p>
          <a:p>
            <a:r>
              <a:rPr lang="en-IN" sz="1800" dirty="0">
                <a:solidFill>
                  <a:srgbClr val="00AF4F"/>
                </a:solidFill>
                <a:effectLst/>
                <a:latin typeface="ArialMT"/>
              </a:rPr>
              <a:t>• </a:t>
            </a:r>
            <a:r>
              <a:rPr lang="en-IN" sz="1800" dirty="0">
                <a:solidFill>
                  <a:srgbClr val="00AF4F"/>
                </a:solidFill>
                <a:effectLst/>
                <a:latin typeface="Calibri" panose="020F0502020204030204" pitchFamily="34" charset="0"/>
              </a:rPr>
              <a:t>Addressing</a:t>
            </a:r>
            <a:br>
              <a:rPr lang="en-IN" sz="1800" dirty="0">
                <a:solidFill>
                  <a:srgbClr val="00AF4F"/>
                </a:solidFill>
                <a:effectLst/>
                <a:latin typeface="Calibri" panose="020F0502020204030204" pitchFamily="34" charset="0"/>
              </a:rPr>
            </a:br>
            <a:r>
              <a:rPr lang="en-IN" sz="1800" dirty="0">
                <a:solidFill>
                  <a:srgbClr val="00AF4F"/>
                </a:solidFill>
                <a:effectLst/>
                <a:latin typeface="ArialMT"/>
              </a:rPr>
              <a:t>• </a:t>
            </a:r>
            <a:r>
              <a:rPr lang="en-IN" sz="1800" dirty="0">
                <a:solidFill>
                  <a:srgbClr val="00AF4F"/>
                </a:solidFill>
                <a:effectLst/>
                <a:latin typeface="Calibri" panose="020F0502020204030204" pitchFamily="34" charset="0"/>
              </a:rPr>
              <a:t>Payment</a:t>
            </a:r>
            <a:br>
              <a:rPr lang="en-IN" sz="1800" dirty="0">
                <a:solidFill>
                  <a:srgbClr val="00AF4F"/>
                </a:solidFill>
                <a:effectLst/>
                <a:latin typeface="Calibri" panose="020F0502020204030204" pitchFamily="34" charset="0"/>
              </a:rPr>
            </a:br>
            <a:r>
              <a:rPr lang="en-IN" sz="1800" dirty="0">
                <a:solidFill>
                  <a:srgbClr val="00AF4F"/>
                </a:solidFill>
                <a:effectLst/>
                <a:latin typeface="ArialMT"/>
              </a:rPr>
              <a:t>• </a:t>
            </a:r>
            <a:r>
              <a:rPr lang="en-IN" sz="1800" dirty="0">
                <a:solidFill>
                  <a:srgbClr val="00AF4F"/>
                </a:solidFill>
                <a:effectLst/>
                <a:latin typeface="Calibri" panose="020F0502020204030204" pitchFamily="34" charset="0"/>
              </a:rPr>
              <a:t>Getting the package on the network </a:t>
            </a:r>
            <a:endParaRPr lang="en-IN" dirty="0">
              <a:effectLst/>
            </a:endParaRPr>
          </a:p>
          <a:p>
            <a:r>
              <a:rPr lang="en-IN" sz="1800" dirty="0">
                <a:effectLst/>
                <a:latin typeface="ArialMT"/>
              </a:rPr>
              <a:t>• </a:t>
            </a:r>
            <a:r>
              <a:rPr lang="en-IN" sz="1800" dirty="0">
                <a:effectLst/>
                <a:latin typeface="Calibri" panose="020F0502020204030204" pitchFamily="34" charset="0"/>
              </a:rPr>
              <a:t>Computers on a network must agree upon </a:t>
            </a:r>
            <a:br>
              <a:rPr lang="en-IN" sz="1800" dirty="0">
                <a:effectLst/>
                <a:latin typeface="Calibri" panose="020F0502020204030204" pitchFamily="34" charset="0"/>
              </a:rPr>
            </a:br>
            <a:r>
              <a:rPr lang="en-IN" sz="1800" dirty="0">
                <a:effectLst/>
                <a:latin typeface="Calibri" panose="020F0502020204030204" pitchFamily="34" charset="0"/>
              </a:rPr>
              <a:t>   a common protocol in order to communicate </a:t>
            </a:r>
            <a:endParaRPr lang="en-IN" dirty="0">
              <a:effectLst/>
            </a:endParaRPr>
          </a:p>
          <a:p>
            <a:endParaRPr lang="en-US" dirty="0"/>
          </a:p>
        </p:txBody>
      </p:sp>
      <p:pic>
        <p:nvPicPr>
          <p:cNvPr id="12" name="Picture 11" descr="A picture containing text&#10;&#10;Description automatically generated">
            <a:extLst>
              <a:ext uri="{FF2B5EF4-FFF2-40B4-BE49-F238E27FC236}">
                <a16:creationId xmlns:a16="http://schemas.microsoft.com/office/drawing/2014/main" id="{96CE0F96-D686-974B-9BF5-B856FDF954FC}"/>
              </a:ext>
            </a:extLst>
          </p:cNvPr>
          <p:cNvPicPr>
            <a:picLocks noChangeAspect="1"/>
          </p:cNvPicPr>
          <p:nvPr/>
        </p:nvPicPr>
        <p:blipFill>
          <a:blip r:embed="rId5"/>
          <a:stretch>
            <a:fillRect/>
          </a:stretch>
        </p:blipFill>
        <p:spPr>
          <a:xfrm>
            <a:off x="5984146" y="2191620"/>
            <a:ext cx="5664755" cy="1687480"/>
          </a:xfrm>
          <a:prstGeom prst="rect">
            <a:avLst/>
          </a:prstGeom>
        </p:spPr>
      </p:pic>
    </p:spTree>
    <p:extLst>
      <p:ext uri="{BB962C8B-B14F-4D97-AF65-F5344CB8AC3E}">
        <p14:creationId xmlns:p14="http://schemas.microsoft.com/office/powerpoint/2010/main" val="35850786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Rectangle 98">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1" name="Rectangle 100">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 name="Rectangle 10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3100"/>
              <a:t>Open System Interconnection Model (OSI Model) </a:t>
            </a:r>
          </a:p>
        </p:txBody>
      </p:sp>
      <p:sp>
        <p:nvSpPr>
          <p:cNvPr id="105" name="Rectangle 10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Rectangle 10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ADE73A89-AAD5-4048-90F8-681999150674}"/>
              </a:ext>
            </a:extLst>
          </p:cNvPr>
          <p:cNvPicPr>
            <a:picLocks noChangeAspect="1"/>
          </p:cNvPicPr>
          <p:nvPr/>
        </p:nvPicPr>
        <p:blipFill>
          <a:blip r:embed="rId2"/>
          <a:stretch>
            <a:fillRect/>
          </a:stretch>
        </p:blipFill>
        <p:spPr>
          <a:xfrm>
            <a:off x="1891491" y="2091095"/>
            <a:ext cx="8412483"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Tree>
    <p:extLst>
      <p:ext uri="{BB962C8B-B14F-4D97-AF65-F5344CB8AC3E}">
        <p14:creationId xmlns:p14="http://schemas.microsoft.com/office/powerpoint/2010/main" val="2810532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0" name="Rectangle 11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Rectangle 12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2" name="Rectangle 12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3" name="Rectangle 12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sz="3100"/>
              <a:t>Open System Interconnection Model (OSI Model) </a:t>
            </a:r>
          </a:p>
        </p:txBody>
      </p:sp>
      <p:sp>
        <p:nvSpPr>
          <p:cNvPr id="154" name="Rectangle 12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Rectangle 12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imeline&#10;&#10;Description automatically generated with low confidence">
            <a:extLst>
              <a:ext uri="{FF2B5EF4-FFF2-40B4-BE49-F238E27FC236}">
                <a16:creationId xmlns:a16="http://schemas.microsoft.com/office/drawing/2014/main" id="{6CF49E16-0DEF-D341-8F4D-F72767A2FA59}"/>
              </a:ext>
            </a:extLst>
          </p:cNvPr>
          <p:cNvPicPr>
            <a:picLocks noChangeAspect="1"/>
          </p:cNvPicPr>
          <p:nvPr/>
        </p:nvPicPr>
        <p:blipFill>
          <a:blip r:embed="rId2"/>
          <a:stretch>
            <a:fillRect/>
          </a:stretch>
        </p:blipFill>
        <p:spPr>
          <a:xfrm>
            <a:off x="1933138" y="2091095"/>
            <a:ext cx="8329189"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Tree>
    <p:extLst>
      <p:ext uri="{BB962C8B-B14F-4D97-AF65-F5344CB8AC3E}">
        <p14:creationId xmlns:p14="http://schemas.microsoft.com/office/powerpoint/2010/main" val="1184836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3" name="Rectangle 15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Rectangle 16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5" name="Rectangle 163">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4B002AC7-5B51-F94D-B6AD-833DE2302AD6}"/>
              </a:ext>
            </a:extLst>
          </p:cNvPr>
          <p:cNvPicPr>
            <a:picLocks noChangeAspect="1"/>
          </p:cNvPicPr>
          <p:nvPr/>
        </p:nvPicPr>
        <p:blipFill rotWithShape="1">
          <a:blip r:embed="rId2"/>
          <a:srcRect l="16949" r="23538"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176" name="Freeform: Shape 165">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7" name="Freeform: Shape 167">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OSI vs TCP/IP Model</a:t>
            </a:r>
          </a:p>
        </p:txBody>
      </p:sp>
      <p:sp>
        <p:nvSpPr>
          <p:cNvPr id="178" name="Rectangle 16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Rectangle 17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Tree>
    <p:extLst>
      <p:ext uri="{BB962C8B-B14F-4D97-AF65-F5344CB8AC3E}">
        <p14:creationId xmlns:p14="http://schemas.microsoft.com/office/powerpoint/2010/main" val="391469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0" name="Rectangle 7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8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707638" cy="1371600"/>
          </a:xfrm>
        </p:spPr>
        <p:txBody>
          <a:bodyPr vert="horz" lIns="91440" tIns="45720" rIns="91440" bIns="45720" rtlCol="0" anchor="ctr">
            <a:normAutofit/>
          </a:bodyPr>
          <a:lstStyle/>
          <a:p>
            <a:r>
              <a:rPr lang="en-US" dirty="0"/>
              <a:t>Networking in Physical World </a:t>
            </a:r>
          </a:p>
        </p:txBody>
      </p:sp>
      <p:sp>
        <p:nvSpPr>
          <p:cNvPr id="84" name="Rectangle 8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2" name="Rectangle 8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60B98E9D-53E0-4949-92D4-9C515F58475A}"/>
              </a:ext>
            </a:extLst>
          </p:cNvPr>
          <p:cNvPicPr>
            <a:picLocks noChangeAspect="1"/>
          </p:cNvPicPr>
          <p:nvPr/>
        </p:nvPicPr>
        <p:blipFill>
          <a:blip r:embed="rId2"/>
          <a:stretch>
            <a:fillRect/>
          </a:stretch>
        </p:blipFill>
        <p:spPr>
          <a:xfrm>
            <a:off x="1912420" y="2091095"/>
            <a:ext cx="8370625"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
        <p:nvSpPr>
          <p:cNvPr id="3" name="TextBox 2">
            <a:extLst>
              <a:ext uri="{FF2B5EF4-FFF2-40B4-BE49-F238E27FC236}">
                <a16:creationId xmlns:a16="http://schemas.microsoft.com/office/drawing/2014/main" id="{01B4B8D4-F207-3E4A-A322-1465E976F1B1}"/>
              </a:ext>
            </a:extLst>
          </p:cNvPr>
          <p:cNvSpPr txBox="1"/>
          <p:nvPr/>
        </p:nvSpPr>
        <p:spPr>
          <a:xfrm>
            <a:off x="2305878" y="5039080"/>
            <a:ext cx="585417" cy="369332"/>
          </a:xfrm>
          <a:prstGeom prst="rect">
            <a:avLst/>
          </a:prstGeom>
          <a:noFill/>
        </p:spPr>
        <p:txBody>
          <a:bodyPr wrap="none" rtlCol="0">
            <a:spAutoFit/>
          </a:bodyPr>
          <a:lstStyle/>
          <a:p>
            <a:r>
              <a:rPr lang="en-US" dirty="0"/>
              <a:t>ec2</a:t>
            </a:r>
          </a:p>
        </p:txBody>
      </p:sp>
      <p:sp>
        <p:nvSpPr>
          <p:cNvPr id="4" name="TextBox 3">
            <a:extLst>
              <a:ext uri="{FF2B5EF4-FFF2-40B4-BE49-F238E27FC236}">
                <a16:creationId xmlns:a16="http://schemas.microsoft.com/office/drawing/2014/main" id="{8A29095D-1A3A-6B46-9A7F-11ABC3C23A66}"/>
              </a:ext>
            </a:extLst>
          </p:cNvPr>
          <p:cNvSpPr txBox="1"/>
          <p:nvPr/>
        </p:nvSpPr>
        <p:spPr>
          <a:xfrm>
            <a:off x="2305878" y="4432122"/>
            <a:ext cx="569387" cy="369332"/>
          </a:xfrm>
          <a:prstGeom prst="rect">
            <a:avLst/>
          </a:prstGeom>
          <a:noFill/>
        </p:spPr>
        <p:txBody>
          <a:bodyPr wrap="none" rtlCol="0">
            <a:spAutoFit/>
          </a:bodyPr>
          <a:lstStyle/>
          <a:p>
            <a:r>
              <a:rPr lang="en-US" dirty="0"/>
              <a:t>ENI</a:t>
            </a:r>
          </a:p>
        </p:txBody>
      </p:sp>
      <p:sp>
        <p:nvSpPr>
          <p:cNvPr id="6" name="TextBox 5">
            <a:extLst>
              <a:ext uri="{FF2B5EF4-FFF2-40B4-BE49-F238E27FC236}">
                <a16:creationId xmlns:a16="http://schemas.microsoft.com/office/drawing/2014/main" id="{F8AF3E12-F7ED-F245-A1E9-5567F9E0BC6D}"/>
              </a:ext>
            </a:extLst>
          </p:cNvPr>
          <p:cNvSpPr txBox="1"/>
          <p:nvPr/>
        </p:nvSpPr>
        <p:spPr>
          <a:xfrm>
            <a:off x="4977516" y="4062790"/>
            <a:ext cx="916533" cy="369332"/>
          </a:xfrm>
          <a:prstGeom prst="rect">
            <a:avLst/>
          </a:prstGeom>
          <a:noFill/>
        </p:spPr>
        <p:txBody>
          <a:bodyPr wrap="none" rtlCol="0">
            <a:spAutoFit/>
          </a:bodyPr>
          <a:lstStyle/>
          <a:p>
            <a:r>
              <a:rPr lang="en-US" dirty="0"/>
              <a:t>subnet</a:t>
            </a:r>
          </a:p>
        </p:txBody>
      </p:sp>
      <p:sp>
        <p:nvSpPr>
          <p:cNvPr id="8" name="TextBox 7">
            <a:extLst>
              <a:ext uri="{FF2B5EF4-FFF2-40B4-BE49-F238E27FC236}">
                <a16:creationId xmlns:a16="http://schemas.microsoft.com/office/drawing/2014/main" id="{CEA7C135-D7A1-DC4B-9DD9-99BD12AF3C14}"/>
              </a:ext>
            </a:extLst>
          </p:cNvPr>
          <p:cNvSpPr txBox="1"/>
          <p:nvPr/>
        </p:nvSpPr>
        <p:spPr>
          <a:xfrm>
            <a:off x="2875265" y="2654276"/>
            <a:ext cx="1732269" cy="369332"/>
          </a:xfrm>
          <a:prstGeom prst="rect">
            <a:avLst/>
          </a:prstGeom>
          <a:noFill/>
        </p:spPr>
        <p:txBody>
          <a:bodyPr wrap="none" rtlCol="0">
            <a:spAutoFit/>
          </a:bodyPr>
          <a:lstStyle/>
          <a:p>
            <a:r>
              <a:rPr lang="en-US" dirty="0"/>
              <a:t>Routing tables</a:t>
            </a:r>
          </a:p>
        </p:txBody>
      </p:sp>
      <p:sp>
        <p:nvSpPr>
          <p:cNvPr id="9" name="TextBox 8">
            <a:extLst>
              <a:ext uri="{FF2B5EF4-FFF2-40B4-BE49-F238E27FC236}">
                <a16:creationId xmlns:a16="http://schemas.microsoft.com/office/drawing/2014/main" id="{D1AF4336-CB37-5543-BC85-6A5F89CE203B}"/>
              </a:ext>
            </a:extLst>
          </p:cNvPr>
          <p:cNvSpPr txBox="1"/>
          <p:nvPr/>
        </p:nvSpPr>
        <p:spPr>
          <a:xfrm>
            <a:off x="5894050" y="1877948"/>
            <a:ext cx="2866774" cy="523220"/>
          </a:xfrm>
          <a:prstGeom prst="rect">
            <a:avLst/>
          </a:prstGeom>
          <a:noFill/>
        </p:spPr>
        <p:txBody>
          <a:bodyPr wrap="square" rtlCol="0">
            <a:spAutoFit/>
          </a:bodyPr>
          <a:lstStyle/>
          <a:p>
            <a:r>
              <a:rPr lang="en-US" sz="1400" dirty="0"/>
              <a:t>Security groups, </a:t>
            </a:r>
            <a:br>
              <a:rPr lang="en-US" sz="1400" dirty="0"/>
            </a:br>
            <a:r>
              <a:rPr lang="en-US" sz="1400" dirty="0"/>
              <a:t>network ACLs</a:t>
            </a:r>
          </a:p>
        </p:txBody>
      </p:sp>
      <p:sp>
        <p:nvSpPr>
          <p:cNvPr id="10" name="TextBox 9">
            <a:extLst>
              <a:ext uri="{FF2B5EF4-FFF2-40B4-BE49-F238E27FC236}">
                <a16:creationId xmlns:a16="http://schemas.microsoft.com/office/drawing/2014/main" id="{13E66809-6B9D-E940-BC20-1A7D3155ACC1}"/>
              </a:ext>
            </a:extLst>
          </p:cNvPr>
          <p:cNvSpPr txBox="1"/>
          <p:nvPr/>
        </p:nvSpPr>
        <p:spPr>
          <a:xfrm>
            <a:off x="3788383" y="3429000"/>
            <a:ext cx="447558" cy="369332"/>
          </a:xfrm>
          <a:prstGeom prst="rect">
            <a:avLst/>
          </a:prstGeom>
          <a:noFill/>
        </p:spPr>
        <p:txBody>
          <a:bodyPr wrap="none" rtlCol="0">
            <a:spAutoFit/>
          </a:bodyPr>
          <a:lstStyle/>
          <a:p>
            <a:r>
              <a:rPr lang="en-US" dirty="0"/>
              <a:t>N1</a:t>
            </a:r>
          </a:p>
        </p:txBody>
      </p:sp>
      <p:sp>
        <p:nvSpPr>
          <p:cNvPr id="17" name="TextBox 16">
            <a:extLst>
              <a:ext uri="{FF2B5EF4-FFF2-40B4-BE49-F238E27FC236}">
                <a16:creationId xmlns:a16="http://schemas.microsoft.com/office/drawing/2014/main" id="{EC332855-3779-FE4E-A714-DF0D1B2B76B1}"/>
              </a:ext>
            </a:extLst>
          </p:cNvPr>
          <p:cNvSpPr txBox="1"/>
          <p:nvPr/>
        </p:nvSpPr>
        <p:spPr>
          <a:xfrm>
            <a:off x="6588156" y="3401311"/>
            <a:ext cx="494046" cy="369332"/>
          </a:xfrm>
          <a:prstGeom prst="rect">
            <a:avLst/>
          </a:prstGeom>
          <a:noFill/>
        </p:spPr>
        <p:txBody>
          <a:bodyPr wrap="none" rtlCol="0">
            <a:spAutoFit/>
          </a:bodyPr>
          <a:lstStyle/>
          <a:p>
            <a:r>
              <a:rPr lang="en-US" dirty="0"/>
              <a:t>N2</a:t>
            </a:r>
          </a:p>
        </p:txBody>
      </p:sp>
      <p:sp>
        <p:nvSpPr>
          <p:cNvPr id="11" name="TextBox 10">
            <a:extLst>
              <a:ext uri="{FF2B5EF4-FFF2-40B4-BE49-F238E27FC236}">
                <a16:creationId xmlns:a16="http://schemas.microsoft.com/office/drawing/2014/main" id="{45891CDD-86EC-8741-886A-A6BCCE01A5A5}"/>
              </a:ext>
            </a:extLst>
          </p:cNvPr>
          <p:cNvSpPr txBox="1"/>
          <p:nvPr/>
        </p:nvSpPr>
        <p:spPr>
          <a:xfrm>
            <a:off x="8439967" y="3201091"/>
            <a:ext cx="641714" cy="369332"/>
          </a:xfrm>
          <a:prstGeom prst="rect">
            <a:avLst/>
          </a:prstGeom>
          <a:noFill/>
        </p:spPr>
        <p:txBody>
          <a:bodyPr wrap="none" rtlCol="0">
            <a:spAutoFit/>
          </a:bodyPr>
          <a:lstStyle/>
          <a:p>
            <a:r>
              <a:rPr lang="en-US" dirty="0"/>
              <a:t>IGW</a:t>
            </a:r>
          </a:p>
        </p:txBody>
      </p:sp>
    </p:spTree>
    <p:extLst>
      <p:ext uri="{BB962C8B-B14F-4D97-AF65-F5344CB8AC3E}">
        <p14:creationId xmlns:p14="http://schemas.microsoft.com/office/powerpoint/2010/main" val="3794082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 name="Rectangle 11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Rectangle 11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6" name="Rectangle 115">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838200" y="4271749"/>
            <a:ext cx="10515600" cy="1092050"/>
          </a:xfrm>
        </p:spPr>
        <p:txBody>
          <a:bodyPr vert="horz" lIns="91440" tIns="45720" rIns="91440" bIns="45720" rtlCol="0" anchor="b">
            <a:normAutofit/>
          </a:bodyPr>
          <a:lstStyle/>
          <a:p>
            <a:pPr algn="ctr"/>
            <a:r>
              <a:rPr lang="en-US" sz="5200"/>
              <a:t>Networking in AWS</a:t>
            </a:r>
          </a:p>
        </p:txBody>
      </p:sp>
      <p:sp useBgFill="1">
        <p:nvSpPr>
          <p:cNvPr id="118" name="Rectangle 1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Timeline&#10;&#10;Description automatically generated">
            <a:extLst>
              <a:ext uri="{FF2B5EF4-FFF2-40B4-BE49-F238E27FC236}">
                <a16:creationId xmlns:a16="http://schemas.microsoft.com/office/drawing/2014/main" id="{6FFF6B4B-0382-F74C-84AF-AC8423EAC8C7}"/>
              </a:ext>
            </a:extLst>
          </p:cNvPr>
          <p:cNvPicPr>
            <a:picLocks noChangeAspect="1"/>
          </p:cNvPicPr>
          <p:nvPr/>
        </p:nvPicPr>
        <p:blipFill>
          <a:blip r:embed="rId2"/>
          <a:stretch>
            <a:fillRect/>
          </a:stretch>
        </p:blipFill>
        <p:spPr>
          <a:xfrm>
            <a:off x="2254534" y="286602"/>
            <a:ext cx="7682929" cy="3879879"/>
          </a:xfrm>
          <a:prstGeom prst="rect">
            <a:avLst/>
          </a:prstGeom>
        </p:spPr>
      </p:pic>
      <p:sp>
        <p:nvSpPr>
          <p:cNvPr id="135" name="Rectangle 1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Tree>
    <p:extLst>
      <p:ext uri="{BB962C8B-B14F-4D97-AF65-F5344CB8AC3E}">
        <p14:creationId xmlns:p14="http://schemas.microsoft.com/office/powerpoint/2010/main" val="4029569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306987" y="194427"/>
            <a:ext cx="6659881" cy="681947"/>
          </a:xfrm>
        </p:spPr>
        <p:txBody>
          <a:bodyPr anchor="b">
            <a:normAutofit fontScale="90000"/>
          </a:bodyPr>
          <a:lstStyle/>
          <a:p>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r>
              <a:rPr lang="en-IN" sz="3600" dirty="0">
                <a:latin typeface="Calibri" panose="020F0502020204030204" pitchFamily="34" charset="0"/>
              </a:rPr>
              <a:t>Binary Choice, Bits and Bytes  </a:t>
            </a: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
        <p:nvSpPr>
          <p:cNvPr id="69" name="Rectangle 6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43932D2-39F2-7149-A808-6E8990568BBE}"/>
              </a:ext>
            </a:extLst>
          </p:cNvPr>
          <p:cNvSpPr txBox="1"/>
          <p:nvPr/>
        </p:nvSpPr>
        <p:spPr>
          <a:xfrm>
            <a:off x="532737" y="1184744"/>
            <a:ext cx="6495304" cy="1754326"/>
          </a:xfrm>
          <a:prstGeom prst="rect">
            <a:avLst/>
          </a:prstGeom>
          <a:noFill/>
        </p:spPr>
        <p:txBody>
          <a:bodyPr wrap="none" rtlCol="0">
            <a:spAutoFit/>
          </a:bodyPr>
          <a:lstStyle/>
          <a:p>
            <a:r>
              <a:rPr lang="en-IN" sz="1800" dirty="0">
                <a:effectLst/>
                <a:latin typeface="Calibri" panose="020F0502020204030204" pitchFamily="34" charset="0"/>
              </a:rPr>
              <a:t>We humans use decimal number system. (0, 1, 2, 3, 4, 5, 6, 7, 8, 9) </a:t>
            </a:r>
            <a:endParaRPr lang="en-IN" dirty="0">
              <a:effectLst/>
            </a:endParaRPr>
          </a:p>
          <a:p>
            <a:r>
              <a:rPr lang="en-IN" sz="1800" dirty="0">
                <a:effectLst/>
                <a:latin typeface="Calibri" panose="020F0502020204030204" pitchFamily="34" charset="0"/>
              </a:rPr>
              <a:t>Computers use binary number system (1 and 0). </a:t>
            </a:r>
            <a:endParaRPr lang="en-IN" dirty="0">
              <a:effectLst/>
            </a:endParaRPr>
          </a:p>
          <a:p>
            <a:br>
              <a:rPr lang="en-US" dirty="0"/>
            </a:br>
            <a:r>
              <a:rPr lang="en-IN" sz="1800" dirty="0">
                <a:effectLst/>
                <a:latin typeface="Calibri" panose="020F0502020204030204" pitchFamily="34" charset="0"/>
              </a:rPr>
              <a:t>A bit can have a single value out of 2 possible values – Either 0 or 1 </a:t>
            </a:r>
            <a:endParaRPr lang="en-IN" dirty="0">
              <a:effectLst/>
            </a:endParaRPr>
          </a:p>
          <a:p>
            <a:br>
              <a:rPr lang="en-US" dirty="0"/>
            </a:br>
            <a:endParaRPr lang="en-US" dirty="0"/>
          </a:p>
        </p:txBody>
      </p:sp>
      <p:pic>
        <p:nvPicPr>
          <p:cNvPr id="6" name="Picture 5" descr="Shape, square&#10;&#10;Description automatically generated">
            <a:extLst>
              <a:ext uri="{FF2B5EF4-FFF2-40B4-BE49-F238E27FC236}">
                <a16:creationId xmlns:a16="http://schemas.microsoft.com/office/drawing/2014/main" id="{4006FBDB-844F-F64D-AB09-9DD175866CCE}"/>
              </a:ext>
            </a:extLst>
          </p:cNvPr>
          <p:cNvPicPr>
            <a:picLocks noChangeAspect="1"/>
          </p:cNvPicPr>
          <p:nvPr/>
        </p:nvPicPr>
        <p:blipFill>
          <a:blip r:embed="rId4"/>
          <a:stretch>
            <a:fillRect/>
          </a:stretch>
        </p:blipFill>
        <p:spPr>
          <a:xfrm>
            <a:off x="2290583" y="2329509"/>
            <a:ext cx="2170099" cy="726662"/>
          </a:xfrm>
          <a:prstGeom prst="rect">
            <a:avLst/>
          </a:prstGeom>
        </p:spPr>
      </p:pic>
      <p:sp>
        <p:nvSpPr>
          <p:cNvPr id="8" name="TextBox 7">
            <a:extLst>
              <a:ext uri="{FF2B5EF4-FFF2-40B4-BE49-F238E27FC236}">
                <a16:creationId xmlns:a16="http://schemas.microsoft.com/office/drawing/2014/main" id="{D8420CDD-83DD-EE4C-A2E3-E879F1DA6F15}"/>
              </a:ext>
            </a:extLst>
          </p:cNvPr>
          <p:cNvSpPr txBox="1"/>
          <p:nvPr/>
        </p:nvSpPr>
        <p:spPr>
          <a:xfrm>
            <a:off x="715617" y="3244132"/>
            <a:ext cx="6162261" cy="369332"/>
          </a:xfrm>
          <a:prstGeom prst="rect">
            <a:avLst/>
          </a:prstGeom>
          <a:noFill/>
        </p:spPr>
        <p:txBody>
          <a:bodyPr wrap="square" rtlCol="0">
            <a:spAutoFit/>
          </a:bodyPr>
          <a:lstStyle/>
          <a:p>
            <a:r>
              <a:rPr lang="en-IN" sz="1800" dirty="0">
                <a:effectLst/>
                <a:latin typeface="Calibri" panose="020F0502020204030204" pitchFamily="34" charset="0"/>
              </a:rPr>
              <a:t>8 bits combined is a byte </a:t>
            </a:r>
            <a:endParaRPr lang="en-IN" dirty="0">
              <a:effectLst/>
            </a:endParaRPr>
          </a:p>
        </p:txBody>
      </p:sp>
      <p:pic>
        <p:nvPicPr>
          <p:cNvPr id="12" name="Picture 11" descr="A screenshot of a computer&#10;&#10;Description automatically generated with low confidence">
            <a:extLst>
              <a:ext uri="{FF2B5EF4-FFF2-40B4-BE49-F238E27FC236}">
                <a16:creationId xmlns:a16="http://schemas.microsoft.com/office/drawing/2014/main" id="{BF36BB8C-A314-1546-A165-E8D1578B0C71}"/>
              </a:ext>
            </a:extLst>
          </p:cNvPr>
          <p:cNvPicPr>
            <a:picLocks noChangeAspect="1"/>
          </p:cNvPicPr>
          <p:nvPr/>
        </p:nvPicPr>
        <p:blipFill>
          <a:blip r:embed="rId5"/>
          <a:stretch>
            <a:fillRect/>
          </a:stretch>
        </p:blipFill>
        <p:spPr>
          <a:xfrm>
            <a:off x="532738" y="3801424"/>
            <a:ext cx="6436864" cy="1871831"/>
          </a:xfrm>
          <a:prstGeom prst="rect">
            <a:avLst/>
          </a:prstGeom>
        </p:spPr>
      </p:pic>
      <p:pic>
        <p:nvPicPr>
          <p:cNvPr id="14" name="Picture 13" descr="Table&#10;&#10;Description automatically generated">
            <a:extLst>
              <a:ext uri="{FF2B5EF4-FFF2-40B4-BE49-F238E27FC236}">
                <a16:creationId xmlns:a16="http://schemas.microsoft.com/office/drawing/2014/main" id="{BF869CBD-7CCB-F74D-8709-A4E0FFEE1258}"/>
              </a:ext>
            </a:extLst>
          </p:cNvPr>
          <p:cNvPicPr>
            <a:picLocks noChangeAspect="1"/>
          </p:cNvPicPr>
          <p:nvPr/>
        </p:nvPicPr>
        <p:blipFill>
          <a:blip r:embed="rId6"/>
          <a:stretch>
            <a:fillRect/>
          </a:stretch>
        </p:blipFill>
        <p:spPr>
          <a:xfrm>
            <a:off x="6631389" y="3837794"/>
            <a:ext cx="4716316" cy="1798885"/>
          </a:xfrm>
          <a:prstGeom prst="rect">
            <a:avLst/>
          </a:prstGeom>
        </p:spPr>
      </p:pic>
    </p:spTree>
    <p:extLst>
      <p:ext uri="{BB962C8B-B14F-4D97-AF65-F5344CB8AC3E}">
        <p14:creationId xmlns:p14="http://schemas.microsoft.com/office/powerpoint/2010/main" val="1377679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306987" y="194427"/>
            <a:ext cx="6659881" cy="681947"/>
          </a:xfrm>
        </p:spPr>
        <p:txBody>
          <a:bodyPr anchor="b">
            <a:normAutofit/>
          </a:bodyPr>
          <a:lstStyle/>
          <a:p>
            <a:r>
              <a:rPr lang="en-IN" sz="3600" dirty="0">
                <a:latin typeface="Calibri" panose="020F0502020204030204" pitchFamily="34" charset="0"/>
              </a:rPr>
              <a:t>IPv4 addresses</a:t>
            </a: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l="2971" r="7761" b="-1"/>
          <a:stretch/>
        </p:blipFill>
        <p:spPr>
          <a:xfrm>
            <a:off x="10810394" y="45217"/>
            <a:ext cx="1074619" cy="1101495"/>
          </a:xfrm>
          <a:prstGeom prst="rect">
            <a:avLst/>
          </a:prstGeom>
        </p:spPr>
      </p:pic>
      <p:sp>
        <p:nvSpPr>
          <p:cNvPr id="69" name="Rectangle 6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Text&#10;&#10;Description automatically generated with low confidence">
            <a:extLst>
              <a:ext uri="{FF2B5EF4-FFF2-40B4-BE49-F238E27FC236}">
                <a16:creationId xmlns:a16="http://schemas.microsoft.com/office/drawing/2014/main" id="{1A3B9604-C7EA-584F-BFDF-F3BBF3149FEC}"/>
              </a:ext>
            </a:extLst>
          </p:cNvPr>
          <p:cNvPicPr>
            <a:picLocks noChangeAspect="1"/>
          </p:cNvPicPr>
          <p:nvPr/>
        </p:nvPicPr>
        <p:blipFill>
          <a:blip r:embed="rId3"/>
          <a:stretch>
            <a:fillRect/>
          </a:stretch>
        </p:blipFill>
        <p:spPr>
          <a:xfrm>
            <a:off x="2068141" y="1428354"/>
            <a:ext cx="8113826" cy="1099030"/>
          </a:xfrm>
          <a:prstGeom prst="rect">
            <a:avLst/>
          </a:prstGeom>
        </p:spPr>
      </p:pic>
      <p:sp>
        <p:nvSpPr>
          <p:cNvPr id="11" name="TextBox 10">
            <a:extLst>
              <a:ext uri="{FF2B5EF4-FFF2-40B4-BE49-F238E27FC236}">
                <a16:creationId xmlns:a16="http://schemas.microsoft.com/office/drawing/2014/main" id="{C6715D9A-3447-C242-B511-DDCDC22E07A8}"/>
              </a:ext>
            </a:extLst>
          </p:cNvPr>
          <p:cNvSpPr txBox="1"/>
          <p:nvPr/>
        </p:nvSpPr>
        <p:spPr>
          <a:xfrm>
            <a:off x="365097" y="1146712"/>
            <a:ext cx="11519916" cy="338554"/>
          </a:xfrm>
          <a:prstGeom prst="rect">
            <a:avLst/>
          </a:prstGeom>
          <a:noFill/>
        </p:spPr>
        <p:txBody>
          <a:bodyPr wrap="square" rtlCol="0">
            <a:spAutoFit/>
          </a:bodyPr>
          <a:lstStyle/>
          <a:p>
            <a:pPr marL="285750" indent="-285750" algn="l" rtl="0" eaLnBrk="1" fontAlgn="ctr" latinLnBrk="0" hangingPunct="1">
              <a:spcBef>
                <a:spcPts val="0"/>
              </a:spcBef>
              <a:spcAft>
                <a:spcPts val="0"/>
              </a:spcAft>
              <a:buFont typeface="Arial" panose="020B0604020202020204" pitchFamily="34" charset="0"/>
              <a:buChar char="•"/>
            </a:pPr>
            <a:r>
              <a:rPr lang="en-IN" sz="1600" b="0" i="0" u="none" strike="noStrike" kern="1200" dirty="0">
                <a:solidFill>
                  <a:srgbClr val="000000"/>
                </a:solidFill>
                <a:effectLst/>
                <a:latin typeface="Calibri" panose="020F0502020204030204" pitchFamily="34" charset="0"/>
              </a:rPr>
              <a:t>A device on the TCP/IP network is identified by its IP address </a:t>
            </a:r>
            <a:r>
              <a:rPr lang="en-IN" sz="1600" dirty="0">
                <a:latin typeface="Arial" panose="020B0604020202020204" pitchFamily="34" charset="0"/>
              </a:rPr>
              <a:t>, </a:t>
            </a:r>
            <a:r>
              <a:rPr lang="en-IN" sz="1600" b="0" i="0" u="none" strike="noStrike" kern="1200" dirty="0">
                <a:solidFill>
                  <a:srgbClr val="000000"/>
                </a:solidFill>
                <a:effectLst/>
                <a:latin typeface="Calibri" panose="020F0502020204030204" pitchFamily="34" charset="0"/>
              </a:rPr>
              <a:t>IPv4 addresses are 32 bit, </a:t>
            </a:r>
            <a:r>
              <a:rPr lang="en-IN" sz="1600" b="0" i="0" u="none" strike="noStrike" kern="1200" dirty="0">
                <a:solidFill>
                  <a:srgbClr val="000000"/>
                </a:solidFill>
                <a:effectLst/>
                <a:latin typeface="Neue Haas Grotesk Text Pro" panose="020B0504020202020204" pitchFamily="34" charset="77"/>
              </a:rPr>
              <a:t>From 0.0.0.0 up to 255.255.255.255 </a:t>
            </a:r>
            <a:endParaRPr lang="en-IN" sz="1600" b="0" i="0" u="none" strike="noStrike" dirty="0">
              <a:effectLst/>
              <a:latin typeface="Arial" panose="020B0604020202020204" pitchFamily="34" charset="0"/>
            </a:endParaRPr>
          </a:p>
        </p:txBody>
      </p:sp>
      <p:pic>
        <p:nvPicPr>
          <p:cNvPr id="15" name="Picture 14" descr="Table&#10;&#10;Description automatically generated">
            <a:extLst>
              <a:ext uri="{FF2B5EF4-FFF2-40B4-BE49-F238E27FC236}">
                <a16:creationId xmlns:a16="http://schemas.microsoft.com/office/drawing/2014/main" id="{65A5C468-A13F-1441-B2AC-EA334216D510}"/>
              </a:ext>
            </a:extLst>
          </p:cNvPr>
          <p:cNvPicPr>
            <a:picLocks noChangeAspect="1"/>
          </p:cNvPicPr>
          <p:nvPr/>
        </p:nvPicPr>
        <p:blipFill>
          <a:blip r:embed="rId4"/>
          <a:stretch>
            <a:fillRect/>
          </a:stretch>
        </p:blipFill>
        <p:spPr>
          <a:xfrm>
            <a:off x="2654423" y="2538026"/>
            <a:ext cx="6779043" cy="3500452"/>
          </a:xfrm>
          <a:prstGeom prst="rect">
            <a:avLst/>
          </a:prstGeom>
        </p:spPr>
      </p:pic>
    </p:spTree>
    <p:extLst>
      <p:ext uri="{BB962C8B-B14F-4D97-AF65-F5344CB8AC3E}">
        <p14:creationId xmlns:p14="http://schemas.microsoft.com/office/powerpoint/2010/main" val="2398349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0" name="Rectangle 79">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Rectangle 81">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a:t>Ip address</a:t>
            </a:r>
          </a:p>
        </p:txBody>
      </p:sp>
      <p:sp>
        <p:nvSpPr>
          <p:cNvPr id="84" name="Rectangle 83">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85">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able&#10;&#10;Description automatically generated">
            <a:extLst>
              <a:ext uri="{FF2B5EF4-FFF2-40B4-BE49-F238E27FC236}">
                <a16:creationId xmlns:a16="http://schemas.microsoft.com/office/drawing/2014/main" id="{5B06595F-DBE4-D443-A287-9612A366B0E8}"/>
              </a:ext>
            </a:extLst>
          </p:cNvPr>
          <p:cNvPicPr>
            <a:picLocks noChangeAspect="1"/>
          </p:cNvPicPr>
          <p:nvPr/>
        </p:nvPicPr>
        <p:blipFill>
          <a:blip r:embed="rId2"/>
          <a:stretch>
            <a:fillRect/>
          </a:stretch>
        </p:blipFill>
        <p:spPr>
          <a:xfrm>
            <a:off x="1738934" y="2091095"/>
            <a:ext cx="8717597"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Tree>
    <p:extLst>
      <p:ext uri="{BB962C8B-B14F-4D97-AF65-F5344CB8AC3E}">
        <p14:creationId xmlns:p14="http://schemas.microsoft.com/office/powerpoint/2010/main" val="8718726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90D01200-0224-43C5-AB38-FB4D16B73F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DE4111-2089-7247-B021-DB8EA88740E0}"/>
              </a:ext>
            </a:extLst>
          </p:cNvPr>
          <p:cNvSpPr>
            <a:spLocks noGrp="1"/>
          </p:cNvSpPr>
          <p:nvPr>
            <p:ph type="title"/>
          </p:nvPr>
        </p:nvSpPr>
        <p:spPr>
          <a:xfrm>
            <a:off x="612648" y="1078992"/>
            <a:ext cx="10385552" cy="754918"/>
          </a:xfrm>
        </p:spPr>
        <p:txBody>
          <a:bodyPr anchor="b">
            <a:normAutofit fontScale="90000"/>
          </a:bodyPr>
          <a:lstStyle/>
          <a:p>
            <a:r>
              <a:rPr lang="en-US" sz="5200" dirty="0"/>
              <a:t>What is cloud computing?</a:t>
            </a:r>
          </a:p>
        </p:txBody>
      </p:sp>
      <p:sp>
        <p:nvSpPr>
          <p:cNvPr id="68" name="Rectangle 67">
            <a:extLst>
              <a:ext uri="{FF2B5EF4-FFF2-40B4-BE49-F238E27FC236}">
                <a16:creationId xmlns:a16="http://schemas.microsoft.com/office/drawing/2014/main" id="{728A44A4-A002-4A88-9FC9-1D0566C97A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3E7D5C7B-DD16-401B-85CE-4AAA2A4F51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DA03943-AC91-A34B-92F3-E2D2231E18C1}"/>
              </a:ext>
            </a:extLst>
          </p:cNvPr>
          <p:cNvSpPr>
            <a:spLocks noGrp="1"/>
          </p:cNvSpPr>
          <p:nvPr>
            <p:ph idx="1"/>
          </p:nvPr>
        </p:nvSpPr>
        <p:spPr>
          <a:xfrm>
            <a:off x="612648" y="2962465"/>
            <a:ext cx="10004552" cy="3459670"/>
          </a:xfrm>
        </p:spPr>
        <p:txBody>
          <a:bodyPr>
            <a:noAutofit/>
          </a:bodyPr>
          <a:lstStyle/>
          <a:p>
            <a:pPr>
              <a:lnSpc>
                <a:spcPct val="100000"/>
              </a:lnSpc>
            </a:pPr>
            <a:r>
              <a:rPr lang="en-IN" sz="1800" dirty="0">
                <a:effectLst/>
                <a:latin typeface="Trebuchet MS" panose="020B0703020202090204" pitchFamily="34" charset="0"/>
                <a:cs typeface="Damascus" pitchFamily="2" charset="-78"/>
              </a:rPr>
              <a:t>Cloud computing is the on-demand delivery of compute power, database, storage, applications, and other IT resources through a cloud services platform through the internet with pay-as-you-go pricing. Traditionally, a developer looking to build an application had to procure, set up, and maintain physical infrastructure and the application. This is where cloud computing comes in.</a:t>
            </a:r>
            <a:br>
              <a:rPr lang="en-IN" sz="1800" dirty="0">
                <a:effectLst/>
                <a:latin typeface="Trebuchet MS" panose="020B0703020202090204" pitchFamily="34" charset="0"/>
                <a:cs typeface="Damascus" pitchFamily="2" charset="-78"/>
              </a:rPr>
            </a:br>
            <a:endParaRPr lang="en-IN" sz="1800" dirty="0">
              <a:effectLst/>
              <a:latin typeface="Trebuchet MS" panose="020B0703020202090204" pitchFamily="34" charset="0"/>
              <a:cs typeface="Damascus" pitchFamily="2" charset="-78"/>
            </a:endParaRPr>
          </a:p>
          <a:p>
            <a:pPr>
              <a:lnSpc>
                <a:spcPct val="100000"/>
              </a:lnSpc>
            </a:pPr>
            <a:r>
              <a:rPr lang="en-IN" sz="1800" dirty="0">
                <a:effectLst/>
                <a:latin typeface="Trebuchet MS" panose="020B0703020202090204" pitchFamily="34" charset="0"/>
                <a:cs typeface="Damascus" pitchFamily="2" charset="-78"/>
              </a:rPr>
              <a:t>A cloud services platform provides rapid access to flexible and low-cost IT resources that you can use to build and maintain software and databases, and create applications to delight customers. You don’t need to make large upfront investments in hardware and spend a lot of time on the heavy lifting of managing that hardware. You can access as many resources as you need, almost instantly, and only pay for what you use. On-demand, pay-as-you-go access to services is fundamental to the cloud computing model.</a:t>
            </a:r>
          </a:p>
        </p:txBody>
      </p:sp>
      <p:pic>
        <p:nvPicPr>
          <p:cNvPr id="5" name="Picture 4" descr="Graphical user interface, application&#10;&#10;Description automatically generated">
            <a:extLst>
              <a:ext uri="{FF2B5EF4-FFF2-40B4-BE49-F238E27FC236}">
                <a16:creationId xmlns:a16="http://schemas.microsoft.com/office/drawing/2014/main" id="{6A64A0BD-E124-1F4B-A0EC-DFFD4EDAEC17}"/>
              </a:ext>
            </a:extLst>
          </p:cNvPr>
          <p:cNvPicPr>
            <a:picLocks noChangeAspect="1"/>
          </p:cNvPicPr>
          <p:nvPr/>
        </p:nvPicPr>
        <p:blipFill rotWithShape="1">
          <a:blip r:embed="rId2"/>
          <a:srcRect t="2664" r="1" b="13561"/>
          <a:stretch/>
        </p:blipFill>
        <p:spPr>
          <a:xfrm>
            <a:off x="8253494" y="1652300"/>
            <a:ext cx="3757658" cy="1172633"/>
          </a:xfrm>
          <a:prstGeom prst="rect">
            <a:avLst/>
          </a:prstGeom>
        </p:spPr>
      </p:pic>
    </p:spTree>
    <p:extLst>
      <p:ext uri="{BB962C8B-B14F-4D97-AF65-F5344CB8AC3E}">
        <p14:creationId xmlns:p14="http://schemas.microsoft.com/office/powerpoint/2010/main" val="35996337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9" name="Rectangle 9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1" name="Rectangle 10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a:t>IPv4 vs IPv6</a:t>
            </a:r>
          </a:p>
        </p:txBody>
      </p:sp>
      <p:sp>
        <p:nvSpPr>
          <p:cNvPr id="103" name="Rectangle 10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57CE842C-C701-4F4E-8AC3-1C2097741313}"/>
              </a:ext>
            </a:extLst>
          </p:cNvPr>
          <p:cNvPicPr>
            <a:picLocks noChangeAspect="1"/>
          </p:cNvPicPr>
          <p:nvPr/>
        </p:nvPicPr>
        <p:blipFill>
          <a:blip r:embed="rId2"/>
          <a:stretch>
            <a:fillRect/>
          </a:stretch>
        </p:blipFill>
        <p:spPr>
          <a:xfrm>
            <a:off x="1371619" y="2091095"/>
            <a:ext cx="9452227"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8" name="Picture 7" descr="Icon&#10;&#10;Description automatically generated">
            <a:extLst>
              <a:ext uri="{FF2B5EF4-FFF2-40B4-BE49-F238E27FC236}">
                <a16:creationId xmlns:a16="http://schemas.microsoft.com/office/drawing/2014/main" id="{A3AE9EE0-C3FA-1B45-9925-BDEB8A20D095}"/>
              </a:ext>
            </a:extLst>
          </p:cNvPr>
          <p:cNvPicPr>
            <a:picLocks noChangeAspect="1"/>
          </p:cNvPicPr>
          <p:nvPr/>
        </p:nvPicPr>
        <p:blipFill>
          <a:blip r:embed="rId4"/>
          <a:stretch>
            <a:fillRect/>
          </a:stretch>
        </p:blipFill>
        <p:spPr>
          <a:xfrm>
            <a:off x="9967855" y="172604"/>
            <a:ext cx="732294" cy="738060"/>
          </a:xfrm>
          <a:prstGeom prst="rect">
            <a:avLst/>
          </a:prstGeom>
        </p:spPr>
      </p:pic>
    </p:spTree>
    <p:extLst>
      <p:ext uri="{BB962C8B-B14F-4D97-AF65-F5344CB8AC3E}">
        <p14:creationId xmlns:p14="http://schemas.microsoft.com/office/powerpoint/2010/main" val="81469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4" name="Rectangle 11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6" name="Rectangle 1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a:t>CIDR – Classless intern-domain routing</a:t>
            </a:r>
          </a:p>
        </p:txBody>
      </p:sp>
      <p:sp>
        <p:nvSpPr>
          <p:cNvPr id="118" name="Rectangle 1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picture containing diagram&#10;&#10;Description automatically generated">
            <a:extLst>
              <a:ext uri="{FF2B5EF4-FFF2-40B4-BE49-F238E27FC236}">
                <a16:creationId xmlns:a16="http://schemas.microsoft.com/office/drawing/2014/main" id="{66377AF5-062E-5C41-87D1-21E589DF78E1}"/>
              </a:ext>
            </a:extLst>
          </p:cNvPr>
          <p:cNvPicPr>
            <a:picLocks noChangeAspect="1"/>
          </p:cNvPicPr>
          <p:nvPr/>
        </p:nvPicPr>
        <p:blipFill>
          <a:blip r:embed="rId2"/>
          <a:stretch>
            <a:fillRect/>
          </a:stretch>
        </p:blipFill>
        <p:spPr>
          <a:xfrm>
            <a:off x="1599079" y="2091095"/>
            <a:ext cx="8997306"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8" name="Picture 7" descr="Icon&#10;&#10;Description automatically generated">
            <a:extLst>
              <a:ext uri="{FF2B5EF4-FFF2-40B4-BE49-F238E27FC236}">
                <a16:creationId xmlns:a16="http://schemas.microsoft.com/office/drawing/2014/main" id="{A3AE9EE0-C3FA-1B45-9925-BDEB8A20D095}"/>
              </a:ext>
            </a:extLst>
          </p:cNvPr>
          <p:cNvPicPr>
            <a:picLocks noChangeAspect="1"/>
          </p:cNvPicPr>
          <p:nvPr/>
        </p:nvPicPr>
        <p:blipFill>
          <a:blip r:embed="rId4"/>
          <a:stretch>
            <a:fillRect/>
          </a:stretch>
        </p:blipFill>
        <p:spPr>
          <a:xfrm>
            <a:off x="9967855" y="172604"/>
            <a:ext cx="732294" cy="738060"/>
          </a:xfrm>
          <a:prstGeom prst="rect">
            <a:avLst/>
          </a:prstGeom>
        </p:spPr>
      </p:pic>
    </p:spTree>
    <p:extLst>
      <p:ext uri="{BB962C8B-B14F-4D97-AF65-F5344CB8AC3E}">
        <p14:creationId xmlns:p14="http://schemas.microsoft.com/office/powerpoint/2010/main" val="1551137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9" name="Rectangle 12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1" name="Rectangle 13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a:t>CIDR – Classless intern-domain routing</a:t>
            </a:r>
          </a:p>
        </p:txBody>
      </p:sp>
      <p:sp>
        <p:nvSpPr>
          <p:cNvPr id="133" name="Rectangle 13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Rectangle 13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imeline&#10;&#10;Description automatically generated with medium confidence">
            <a:extLst>
              <a:ext uri="{FF2B5EF4-FFF2-40B4-BE49-F238E27FC236}">
                <a16:creationId xmlns:a16="http://schemas.microsoft.com/office/drawing/2014/main" id="{0444B091-4AB9-7C41-8B5B-94ECF9BDB424}"/>
              </a:ext>
            </a:extLst>
          </p:cNvPr>
          <p:cNvPicPr>
            <a:picLocks noChangeAspect="1"/>
          </p:cNvPicPr>
          <p:nvPr/>
        </p:nvPicPr>
        <p:blipFill>
          <a:blip r:embed="rId2"/>
          <a:stretch>
            <a:fillRect/>
          </a:stretch>
        </p:blipFill>
        <p:spPr>
          <a:xfrm>
            <a:off x="1449952" y="2091095"/>
            <a:ext cx="9295560"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8" name="Picture 7" descr="Icon&#10;&#10;Description automatically generated">
            <a:extLst>
              <a:ext uri="{FF2B5EF4-FFF2-40B4-BE49-F238E27FC236}">
                <a16:creationId xmlns:a16="http://schemas.microsoft.com/office/drawing/2014/main" id="{A3AE9EE0-C3FA-1B45-9925-BDEB8A20D095}"/>
              </a:ext>
            </a:extLst>
          </p:cNvPr>
          <p:cNvPicPr>
            <a:picLocks noChangeAspect="1"/>
          </p:cNvPicPr>
          <p:nvPr/>
        </p:nvPicPr>
        <p:blipFill>
          <a:blip r:embed="rId4"/>
          <a:stretch>
            <a:fillRect/>
          </a:stretch>
        </p:blipFill>
        <p:spPr>
          <a:xfrm>
            <a:off x="9967855" y="172604"/>
            <a:ext cx="732294" cy="738060"/>
          </a:xfrm>
          <a:prstGeom prst="rect">
            <a:avLst/>
          </a:prstGeom>
        </p:spPr>
      </p:pic>
    </p:spTree>
    <p:extLst>
      <p:ext uri="{BB962C8B-B14F-4D97-AF65-F5344CB8AC3E}">
        <p14:creationId xmlns:p14="http://schemas.microsoft.com/office/powerpoint/2010/main" val="16655935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 name="Rectangle 13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4" name="Rectangle 14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6" name="Rectangle 14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a:t>CIDR – Classless intern-domain routing</a:t>
            </a:r>
          </a:p>
        </p:txBody>
      </p:sp>
      <p:sp>
        <p:nvSpPr>
          <p:cNvPr id="148" name="Rectangle 14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Rectangle 14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Table&#10;&#10;Description automatically generated">
            <a:extLst>
              <a:ext uri="{FF2B5EF4-FFF2-40B4-BE49-F238E27FC236}">
                <a16:creationId xmlns:a16="http://schemas.microsoft.com/office/drawing/2014/main" id="{64E0604A-18A8-304F-A734-FE36C57CAE74}"/>
              </a:ext>
            </a:extLst>
          </p:cNvPr>
          <p:cNvPicPr>
            <a:picLocks noChangeAspect="1"/>
          </p:cNvPicPr>
          <p:nvPr/>
        </p:nvPicPr>
        <p:blipFill>
          <a:blip r:embed="rId2"/>
          <a:stretch>
            <a:fillRect/>
          </a:stretch>
        </p:blipFill>
        <p:spPr>
          <a:xfrm>
            <a:off x="1973968" y="2091095"/>
            <a:ext cx="8247528"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8" name="Picture 7" descr="Icon&#10;&#10;Description automatically generated">
            <a:extLst>
              <a:ext uri="{FF2B5EF4-FFF2-40B4-BE49-F238E27FC236}">
                <a16:creationId xmlns:a16="http://schemas.microsoft.com/office/drawing/2014/main" id="{A3AE9EE0-C3FA-1B45-9925-BDEB8A20D095}"/>
              </a:ext>
            </a:extLst>
          </p:cNvPr>
          <p:cNvPicPr>
            <a:picLocks noChangeAspect="1"/>
          </p:cNvPicPr>
          <p:nvPr/>
        </p:nvPicPr>
        <p:blipFill>
          <a:blip r:embed="rId4"/>
          <a:stretch>
            <a:fillRect/>
          </a:stretch>
        </p:blipFill>
        <p:spPr>
          <a:xfrm>
            <a:off x="9967855" y="172604"/>
            <a:ext cx="732294" cy="738060"/>
          </a:xfrm>
          <a:prstGeom prst="rect">
            <a:avLst/>
          </a:prstGeom>
        </p:spPr>
      </p:pic>
    </p:spTree>
    <p:extLst>
      <p:ext uri="{BB962C8B-B14F-4D97-AF65-F5344CB8AC3E}">
        <p14:creationId xmlns:p14="http://schemas.microsoft.com/office/powerpoint/2010/main" val="2870700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5" name="Rectangle 15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5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9" name="Rectangle 158">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1" name="Rectangle 160">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100" dirty="0"/>
              <a:t>Address Ranger</a:t>
            </a:r>
          </a:p>
        </p:txBody>
      </p:sp>
      <p:sp>
        <p:nvSpPr>
          <p:cNvPr id="163" name="Rectangle: Rounded Corners 162">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Diagram, timeline&#10;&#10;Description automatically generated">
            <a:extLst>
              <a:ext uri="{FF2B5EF4-FFF2-40B4-BE49-F238E27FC236}">
                <a16:creationId xmlns:a16="http://schemas.microsoft.com/office/drawing/2014/main" id="{28CEBD01-F804-6A4F-BBA2-F68BBA5E3E47}"/>
              </a:ext>
            </a:extLst>
          </p:cNvPr>
          <p:cNvPicPr>
            <a:picLocks noChangeAspect="1"/>
          </p:cNvPicPr>
          <p:nvPr/>
        </p:nvPicPr>
        <p:blipFill>
          <a:blip r:embed="rId2"/>
          <a:stretch>
            <a:fillRect/>
          </a:stretch>
        </p:blipFill>
        <p:spPr>
          <a:xfrm>
            <a:off x="2060026" y="2139484"/>
            <a:ext cx="8071947" cy="4096512"/>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8" name="Picture 7" descr="Icon&#10;&#10;Description automatically generated">
            <a:extLst>
              <a:ext uri="{FF2B5EF4-FFF2-40B4-BE49-F238E27FC236}">
                <a16:creationId xmlns:a16="http://schemas.microsoft.com/office/drawing/2014/main" id="{A3AE9EE0-C3FA-1B45-9925-BDEB8A20D095}"/>
              </a:ext>
            </a:extLst>
          </p:cNvPr>
          <p:cNvPicPr>
            <a:picLocks noChangeAspect="1"/>
          </p:cNvPicPr>
          <p:nvPr/>
        </p:nvPicPr>
        <p:blipFill>
          <a:blip r:embed="rId4"/>
          <a:stretch>
            <a:fillRect/>
          </a:stretch>
        </p:blipFill>
        <p:spPr>
          <a:xfrm>
            <a:off x="9967855" y="172604"/>
            <a:ext cx="732294" cy="738060"/>
          </a:xfrm>
          <a:prstGeom prst="rect">
            <a:avLst/>
          </a:prstGeom>
        </p:spPr>
      </p:pic>
    </p:spTree>
    <p:extLst>
      <p:ext uri="{BB962C8B-B14F-4D97-AF65-F5344CB8AC3E}">
        <p14:creationId xmlns:p14="http://schemas.microsoft.com/office/powerpoint/2010/main" val="1273587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9" name="Rectangle 16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0" name="Rectangle 16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81" name="Rectangle 17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2" name="Rectangle 17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a:t>Address Range</a:t>
            </a:r>
          </a:p>
        </p:txBody>
      </p:sp>
      <p:sp>
        <p:nvSpPr>
          <p:cNvPr id="183" name="Rectangle 17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EED41D2E-B1FC-C740-A45A-FB6E0F237CC6}"/>
              </a:ext>
            </a:extLst>
          </p:cNvPr>
          <p:cNvPicPr>
            <a:picLocks noChangeAspect="1"/>
          </p:cNvPicPr>
          <p:nvPr/>
        </p:nvPicPr>
        <p:blipFill>
          <a:blip r:embed="rId2"/>
          <a:stretch>
            <a:fillRect/>
          </a:stretch>
        </p:blipFill>
        <p:spPr>
          <a:xfrm>
            <a:off x="1891491" y="2091095"/>
            <a:ext cx="8412483"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8" name="Picture 7" descr="Icon&#10;&#10;Description automatically generated">
            <a:extLst>
              <a:ext uri="{FF2B5EF4-FFF2-40B4-BE49-F238E27FC236}">
                <a16:creationId xmlns:a16="http://schemas.microsoft.com/office/drawing/2014/main" id="{A3AE9EE0-C3FA-1B45-9925-BDEB8A20D095}"/>
              </a:ext>
            </a:extLst>
          </p:cNvPr>
          <p:cNvPicPr>
            <a:picLocks noChangeAspect="1"/>
          </p:cNvPicPr>
          <p:nvPr/>
        </p:nvPicPr>
        <p:blipFill>
          <a:blip r:embed="rId4"/>
          <a:stretch>
            <a:fillRect/>
          </a:stretch>
        </p:blipFill>
        <p:spPr>
          <a:xfrm>
            <a:off x="9967855" y="172604"/>
            <a:ext cx="732294" cy="738060"/>
          </a:xfrm>
          <a:prstGeom prst="rect">
            <a:avLst/>
          </a:prstGeom>
        </p:spPr>
      </p:pic>
    </p:spTree>
    <p:extLst>
      <p:ext uri="{BB962C8B-B14F-4D97-AF65-F5344CB8AC3E}">
        <p14:creationId xmlns:p14="http://schemas.microsoft.com/office/powerpoint/2010/main" val="2530447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 name="Rectangle 18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2" name="Rectangle 19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4" name="Rectangle 19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a:t>Address Range</a:t>
            </a:r>
          </a:p>
        </p:txBody>
      </p:sp>
      <p:sp>
        <p:nvSpPr>
          <p:cNvPr id="196" name="Rectangle 19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able&#10;&#10;Description automatically generated">
            <a:extLst>
              <a:ext uri="{FF2B5EF4-FFF2-40B4-BE49-F238E27FC236}">
                <a16:creationId xmlns:a16="http://schemas.microsoft.com/office/drawing/2014/main" id="{0BD2E51C-A361-2746-90CA-29AFE3B441CD}"/>
              </a:ext>
            </a:extLst>
          </p:cNvPr>
          <p:cNvPicPr>
            <a:picLocks noChangeAspect="1"/>
          </p:cNvPicPr>
          <p:nvPr/>
        </p:nvPicPr>
        <p:blipFill>
          <a:blip r:embed="rId2"/>
          <a:stretch>
            <a:fillRect/>
          </a:stretch>
        </p:blipFill>
        <p:spPr>
          <a:xfrm>
            <a:off x="1550444" y="2091095"/>
            <a:ext cx="9094577"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8" name="Picture 7" descr="Icon&#10;&#10;Description automatically generated">
            <a:extLst>
              <a:ext uri="{FF2B5EF4-FFF2-40B4-BE49-F238E27FC236}">
                <a16:creationId xmlns:a16="http://schemas.microsoft.com/office/drawing/2014/main" id="{A3AE9EE0-C3FA-1B45-9925-BDEB8A20D095}"/>
              </a:ext>
            </a:extLst>
          </p:cNvPr>
          <p:cNvPicPr>
            <a:picLocks noChangeAspect="1"/>
          </p:cNvPicPr>
          <p:nvPr/>
        </p:nvPicPr>
        <p:blipFill>
          <a:blip r:embed="rId4"/>
          <a:stretch>
            <a:fillRect/>
          </a:stretch>
        </p:blipFill>
        <p:spPr>
          <a:xfrm>
            <a:off x="9967855" y="172604"/>
            <a:ext cx="732294" cy="738060"/>
          </a:xfrm>
          <a:prstGeom prst="rect">
            <a:avLst/>
          </a:prstGeom>
        </p:spPr>
      </p:pic>
    </p:spTree>
    <p:extLst>
      <p:ext uri="{BB962C8B-B14F-4D97-AF65-F5344CB8AC3E}">
        <p14:creationId xmlns:p14="http://schemas.microsoft.com/office/powerpoint/2010/main" val="13471353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8" name="Rectangle 187">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0" name="Rectangle 189">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2" name="Rectangle 191">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4" name="Rectangle 193">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a:t>Address Range</a:t>
            </a:r>
          </a:p>
        </p:txBody>
      </p:sp>
      <p:sp>
        <p:nvSpPr>
          <p:cNvPr id="196" name="Rectangle 195">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Rectangle 197">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Timeline&#10;&#10;Description automatically generated">
            <a:extLst>
              <a:ext uri="{FF2B5EF4-FFF2-40B4-BE49-F238E27FC236}">
                <a16:creationId xmlns:a16="http://schemas.microsoft.com/office/drawing/2014/main" id="{2C61C013-6869-5942-B4C1-83F4AAC29DFF}"/>
              </a:ext>
            </a:extLst>
          </p:cNvPr>
          <p:cNvPicPr>
            <a:picLocks noChangeAspect="1"/>
          </p:cNvPicPr>
          <p:nvPr/>
        </p:nvPicPr>
        <p:blipFill>
          <a:blip r:embed="rId2"/>
          <a:stretch>
            <a:fillRect/>
          </a:stretch>
        </p:blipFill>
        <p:spPr>
          <a:xfrm>
            <a:off x="999260" y="2091095"/>
            <a:ext cx="10196945"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8" name="Picture 7" descr="Icon&#10;&#10;Description automatically generated">
            <a:extLst>
              <a:ext uri="{FF2B5EF4-FFF2-40B4-BE49-F238E27FC236}">
                <a16:creationId xmlns:a16="http://schemas.microsoft.com/office/drawing/2014/main" id="{A3AE9EE0-C3FA-1B45-9925-BDEB8A20D095}"/>
              </a:ext>
            </a:extLst>
          </p:cNvPr>
          <p:cNvPicPr>
            <a:picLocks noChangeAspect="1"/>
          </p:cNvPicPr>
          <p:nvPr/>
        </p:nvPicPr>
        <p:blipFill>
          <a:blip r:embed="rId4"/>
          <a:stretch>
            <a:fillRect/>
          </a:stretch>
        </p:blipFill>
        <p:spPr>
          <a:xfrm>
            <a:off x="9967855" y="172604"/>
            <a:ext cx="732294" cy="738060"/>
          </a:xfrm>
          <a:prstGeom prst="rect">
            <a:avLst/>
          </a:prstGeom>
        </p:spPr>
      </p:pic>
    </p:spTree>
    <p:extLst>
      <p:ext uri="{BB962C8B-B14F-4D97-AF65-F5344CB8AC3E}">
        <p14:creationId xmlns:p14="http://schemas.microsoft.com/office/powerpoint/2010/main" val="1583921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7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7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8" name="Rectangle 79">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0" y="0"/>
            <a:ext cx="10515600" cy="1092050"/>
          </a:xfrm>
        </p:spPr>
        <p:txBody>
          <a:bodyPr vert="horz" lIns="91440" tIns="45720" rIns="91440" bIns="45720" rtlCol="0" anchor="b">
            <a:normAutofit/>
          </a:bodyPr>
          <a:lstStyle/>
          <a:p>
            <a:r>
              <a:rPr lang="en-US" sz="3200" dirty="0"/>
              <a:t>Amazon VPC </a:t>
            </a:r>
          </a:p>
        </p:txBody>
      </p:sp>
      <p:sp useBgFill="1">
        <p:nvSpPr>
          <p:cNvPr id="89" name="Rectangle 81">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Diagram&#10;&#10;Description automatically generated">
            <a:extLst>
              <a:ext uri="{FF2B5EF4-FFF2-40B4-BE49-F238E27FC236}">
                <a16:creationId xmlns:a16="http://schemas.microsoft.com/office/drawing/2014/main" id="{ABC76CC0-6191-EB47-B97E-97EA0A11C67D}"/>
              </a:ext>
            </a:extLst>
          </p:cNvPr>
          <p:cNvPicPr>
            <a:picLocks noChangeAspect="1"/>
          </p:cNvPicPr>
          <p:nvPr/>
        </p:nvPicPr>
        <p:blipFill>
          <a:blip r:embed="rId2"/>
          <a:stretch>
            <a:fillRect/>
          </a:stretch>
        </p:blipFill>
        <p:spPr>
          <a:xfrm>
            <a:off x="1282740" y="966702"/>
            <a:ext cx="8704525" cy="4439309"/>
          </a:xfrm>
          <a:prstGeom prst="rect">
            <a:avLst/>
          </a:prstGeom>
        </p:spPr>
      </p:pic>
      <p:sp>
        <p:nvSpPr>
          <p:cNvPr id="90" name="Rectangle 83">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8" name="Picture 7" descr="Icon&#10;&#10;Description automatically generated">
            <a:extLst>
              <a:ext uri="{FF2B5EF4-FFF2-40B4-BE49-F238E27FC236}">
                <a16:creationId xmlns:a16="http://schemas.microsoft.com/office/drawing/2014/main" id="{A3AE9EE0-C3FA-1B45-9925-BDEB8A20D095}"/>
              </a:ext>
            </a:extLst>
          </p:cNvPr>
          <p:cNvPicPr>
            <a:picLocks noChangeAspect="1"/>
          </p:cNvPicPr>
          <p:nvPr/>
        </p:nvPicPr>
        <p:blipFill>
          <a:blip r:embed="rId4"/>
          <a:stretch>
            <a:fillRect/>
          </a:stretch>
        </p:blipFill>
        <p:spPr>
          <a:xfrm>
            <a:off x="9967855" y="172604"/>
            <a:ext cx="732294" cy="738060"/>
          </a:xfrm>
          <a:prstGeom prst="rect">
            <a:avLst/>
          </a:prstGeom>
        </p:spPr>
      </p:pic>
    </p:spTree>
    <p:extLst>
      <p:ext uri="{BB962C8B-B14F-4D97-AF65-F5344CB8AC3E}">
        <p14:creationId xmlns:p14="http://schemas.microsoft.com/office/powerpoint/2010/main" val="34537115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7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7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8" name="Rectangle 79">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0" y="196110"/>
            <a:ext cx="10515600" cy="653592"/>
          </a:xfrm>
        </p:spPr>
        <p:txBody>
          <a:bodyPr vert="horz" lIns="91440" tIns="45720" rIns="91440" bIns="45720" rtlCol="0" anchor="b">
            <a:normAutofit/>
          </a:bodyPr>
          <a:lstStyle/>
          <a:p>
            <a:r>
              <a:rPr lang="en-IN" sz="3200" dirty="0"/>
              <a:t>Transit Gateway </a:t>
            </a:r>
            <a:endParaRPr lang="en-US" sz="3200" dirty="0"/>
          </a:p>
        </p:txBody>
      </p:sp>
      <p:sp useBgFill="1">
        <p:nvSpPr>
          <p:cNvPr id="89" name="Rectangle 81">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Rectangle 83">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l="2971" r="7761" b="-1"/>
          <a:stretch/>
        </p:blipFill>
        <p:spPr>
          <a:xfrm>
            <a:off x="10810394" y="45217"/>
            <a:ext cx="1074619" cy="1101495"/>
          </a:xfrm>
          <a:prstGeom prst="rect">
            <a:avLst/>
          </a:prstGeom>
        </p:spPr>
      </p:pic>
      <p:pic>
        <p:nvPicPr>
          <p:cNvPr id="8" name="Picture 7" descr="Icon&#10;&#10;Description automatically generated">
            <a:extLst>
              <a:ext uri="{FF2B5EF4-FFF2-40B4-BE49-F238E27FC236}">
                <a16:creationId xmlns:a16="http://schemas.microsoft.com/office/drawing/2014/main" id="{A3AE9EE0-C3FA-1B45-9925-BDEB8A20D095}"/>
              </a:ext>
            </a:extLst>
          </p:cNvPr>
          <p:cNvPicPr>
            <a:picLocks noChangeAspect="1"/>
          </p:cNvPicPr>
          <p:nvPr/>
        </p:nvPicPr>
        <p:blipFill>
          <a:blip r:embed="rId3"/>
          <a:stretch>
            <a:fillRect/>
          </a:stretch>
        </p:blipFill>
        <p:spPr>
          <a:xfrm>
            <a:off x="9967855" y="172604"/>
            <a:ext cx="732294" cy="738060"/>
          </a:xfrm>
          <a:prstGeom prst="rect">
            <a:avLst/>
          </a:prstGeom>
        </p:spPr>
      </p:pic>
      <p:pic>
        <p:nvPicPr>
          <p:cNvPr id="4" name="Picture 3" descr="Graphical user interface, text, application&#10;&#10;Description automatically generated">
            <a:extLst>
              <a:ext uri="{FF2B5EF4-FFF2-40B4-BE49-F238E27FC236}">
                <a16:creationId xmlns:a16="http://schemas.microsoft.com/office/drawing/2014/main" id="{F1CA8306-FFED-104F-B8D8-D7E114CAF110}"/>
              </a:ext>
            </a:extLst>
          </p:cNvPr>
          <p:cNvPicPr>
            <a:picLocks noChangeAspect="1"/>
          </p:cNvPicPr>
          <p:nvPr/>
        </p:nvPicPr>
        <p:blipFill>
          <a:blip r:embed="rId4"/>
          <a:stretch>
            <a:fillRect/>
          </a:stretch>
        </p:blipFill>
        <p:spPr>
          <a:xfrm>
            <a:off x="1345531" y="910664"/>
            <a:ext cx="8559533" cy="4440601"/>
          </a:xfrm>
          <a:prstGeom prst="rect">
            <a:avLst/>
          </a:prstGeom>
        </p:spPr>
      </p:pic>
      <p:pic>
        <p:nvPicPr>
          <p:cNvPr id="9" name="Picture 8">
            <a:extLst>
              <a:ext uri="{FF2B5EF4-FFF2-40B4-BE49-F238E27FC236}">
                <a16:creationId xmlns:a16="http://schemas.microsoft.com/office/drawing/2014/main" id="{C66F5995-0B63-8C44-920C-A42AE7BB87AE}"/>
              </a:ext>
            </a:extLst>
          </p:cNvPr>
          <p:cNvPicPr>
            <a:picLocks noChangeAspect="1"/>
          </p:cNvPicPr>
          <p:nvPr/>
        </p:nvPicPr>
        <p:blipFill>
          <a:blip r:embed="rId5"/>
          <a:stretch>
            <a:fillRect/>
          </a:stretch>
        </p:blipFill>
        <p:spPr>
          <a:xfrm>
            <a:off x="1345532" y="5350903"/>
            <a:ext cx="8559532" cy="701641"/>
          </a:xfrm>
          <a:prstGeom prst="rect">
            <a:avLst/>
          </a:prstGeom>
        </p:spPr>
      </p:pic>
    </p:spTree>
    <p:extLst>
      <p:ext uri="{BB962C8B-B14F-4D97-AF65-F5344CB8AC3E}">
        <p14:creationId xmlns:p14="http://schemas.microsoft.com/office/powerpoint/2010/main" val="5801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85C19-DB7B-0243-98FC-C7EA9D432E7F}"/>
              </a:ext>
            </a:extLst>
          </p:cNvPr>
          <p:cNvSpPr>
            <a:spLocks noGrp="1"/>
          </p:cNvSpPr>
          <p:nvPr>
            <p:ph type="title"/>
          </p:nvPr>
        </p:nvSpPr>
        <p:spPr/>
        <p:txBody>
          <a:bodyPr>
            <a:normAutofit/>
          </a:bodyPr>
          <a:lstStyle/>
          <a:p>
            <a:r>
              <a:rPr lang="en-IN" i="0" dirty="0">
                <a:solidFill>
                  <a:srgbClr val="232F3E"/>
                </a:solidFill>
                <a:effectLst/>
                <a:latin typeface="AmazonEmberBold"/>
              </a:rPr>
              <a:t>Advantages of cloud computing</a:t>
            </a:r>
            <a:endParaRPr lang="en-US" dirty="0"/>
          </a:p>
        </p:txBody>
      </p:sp>
      <p:sp>
        <p:nvSpPr>
          <p:cNvPr id="3" name="Content Placeholder 2">
            <a:extLst>
              <a:ext uri="{FF2B5EF4-FFF2-40B4-BE49-F238E27FC236}">
                <a16:creationId xmlns:a16="http://schemas.microsoft.com/office/drawing/2014/main" id="{85254292-2950-3542-865D-E771145E2F54}"/>
              </a:ext>
            </a:extLst>
          </p:cNvPr>
          <p:cNvSpPr>
            <a:spLocks noGrp="1"/>
          </p:cNvSpPr>
          <p:nvPr>
            <p:ph idx="1"/>
          </p:nvPr>
        </p:nvSpPr>
        <p:spPr>
          <a:xfrm>
            <a:off x="1115568" y="2046224"/>
            <a:ext cx="10466832" cy="4811776"/>
          </a:xfrm>
        </p:spPr>
        <p:txBody>
          <a:bodyPr>
            <a:noAutofit/>
          </a:bodyPr>
          <a:lstStyle/>
          <a:p>
            <a:pPr algn="l"/>
            <a:r>
              <a:rPr lang="en-IN" sz="1500" dirty="0">
                <a:latin typeface="Trebuchet MS" panose="020B0703020202090204" pitchFamily="34" charset="0"/>
                <a:cs typeface="Damascus" pitchFamily="2" charset="-78"/>
              </a:rPr>
              <a:t>The cloud provides developers with greater flexibility, scalability, and faster time to innovation. With cloud computing, you can </a:t>
            </a:r>
            <a:r>
              <a:rPr lang="en-IN" sz="1500" b="1" dirty="0">
                <a:latin typeface="Trebuchet MS" panose="020B0703020202090204" pitchFamily="34" charset="0"/>
                <a:cs typeface="Damascus" pitchFamily="2" charset="-78"/>
              </a:rPr>
              <a:t>Pay as you go </a:t>
            </a:r>
            <a:r>
              <a:rPr lang="en-IN" sz="1500" dirty="0">
                <a:latin typeface="Trebuchet MS" panose="020B0703020202090204" pitchFamily="34" charset="0"/>
                <a:cs typeface="Damascus" pitchFamily="2" charset="-78"/>
              </a:rPr>
              <a:t>- Pay only when you use computing resources, and only for how much you use.</a:t>
            </a:r>
          </a:p>
          <a:p>
            <a:pPr algn="l">
              <a:buFont typeface="Arial" panose="020B0604020202020204" pitchFamily="34" charset="0"/>
              <a:buChar char="•"/>
            </a:pPr>
            <a:r>
              <a:rPr lang="en-IN" sz="1500" b="1" dirty="0">
                <a:latin typeface="Trebuchet MS" panose="020B0703020202090204" pitchFamily="34" charset="0"/>
                <a:cs typeface="Damascus" pitchFamily="2" charset="-78"/>
              </a:rPr>
              <a:t>Benefit from massive economies of scale </a:t>
            </a:r>
            <a:r>
              <a:rPr lang="en-IN" sz="1500" dirty="0">
                <a:latin typeface="Trebuchet MS" panose="020B0703020202090204" pitchFamily="34" charset="0"/>
                <a:cs typeface="Damascus" pitchFamily="2" charset="-78"/>
              </a:rPr>
              <a:t>- AWS aggregates usage from hundreds of thousands of customers in the cloud, which leads to higher economies of scale. This translates into lower pay-as-you-go prices.</a:t>
            </a:r>
          </a:p>
          <a:p>
            <a:pPr algn="l">
              <a:buFont typeface="Arial" panose="020B0604020202020204" pitchFamily="34" charset="0"/>
              <a:buChar char="•"/>
            </a:pPr>
            <a:r>
              <a:rPr lang="en-IN" sz="1500" b="1" dirty="0">
                <a:latin typeface="Trebuchet MS" panose="020B0703020202090204" pitchFamily="34" charset="0"/>
                <a:cs typeface="Damascus" pitchFamily="2" charset="-78"/>
              </a:rPr>
              <a:t>Stop guessing capacity </a:t>
            </a:r>
            <a:r>
              <a:rPr lang="en-IN" sz="1500" dirty="0">
                <a:latin typeface="Trebuchet MS" panose="020B0703020202090204" pitchFamily="34" charset="0"/>
                <a:cs typeface="Damascus" pitchFamily="2" charset="-78"/>
              </a:rPr>
              <a:t>- When you make a capacity decision prior to deploying an application, you often end up either sitting on expensive idle resources or dealing with limited capacity. With cloud computing, you can access as much or as little capacity as you need, and scale up and down as required with only a few minutes notice.</a:t>
            </a:r>
          </a:p>
          <a:p>
            <a:pPr algn="l">
              <a:buFont typeface="Arial" panose="020B0604020202020204" pitchFamily="34" charset="0"/>
              <a:buChar char="•"/>
            </a:pPr>
            <a:r>
              <a:rPr lang="en-IN" sz="1500" b="1" dirty="0">
                <a:latin typeface="Trebuchet MS" panose="020B0703020202090204" pitchFamily="34" charset="0"/>
                <a:cs typeface="Damascus" pitchFamily="2" charset="-78"/>
              </a:rPr>
              <a:t>Increase speed and agility </a:t>
            </a:r>
            <a:r>
              <a:rPr lang="en-IN" sz="1500" dirty="0">
                <a:latin typeface="Trebuchet MS" panose="020B0703020202090204" pitchFamily="34" charset="0"/>
                <a:cs typeface="Damascus" pitchFamily="2" charset="-78"/>
              </a:rPr>
              <a:t>- IT resources are only a click away, which means that you reduce the time to make resources available to your developers from weeks to minutes. This dramatically increases agility for the organization, because the cost and time it takes to experiment and develop is significantly lower.</a:t>
            </a:r>
          </a:p>
          <a:p>
            <a:pPr algn="l">
              <a:buFont typeface="Arial" panose="020B0604020202020204" pitchFamily="34" charset="0"/>
              <a:buChar char="•"/>
            </a:pPr>
            <a:r>
              <a:rPr lang="en-IN" sz="1500" b="1" dirty="0">
                <a:latin typeface="Trebuchet MS" panose="020B0703020202090204" pitchFamily="34" charset="0"/>
                <a:cs typeface="Damascus" pitchFamily="2" charset="-78"/>
              </a:rPr>
              <a:t>Realize cost savings </a:t>
            </a:r>
            <a:r>
              <a:rPr lang="en-IN" sz="1500" dirty="0">
                <a:latin typeface="Trebuchet MS" panose="020B0703020202090204" pitchFamily="34" charset="0"/>
                <a:cs typeface="Damascus" pitchFamily="2" charset="-78"/>
              </a:rPr>
              <a:t>- Companies can focus on projects that differentiate their business instead of maintaining data </a:t>
            </a:r>
            <a:r>
              <a:rPr lang="en-IN" sz="1500" dirty="0" err="1">
                <a:latin typeface="Trebuchet MS" panose="020B0703020202090204" pitchFamily="34" charset="0"/>
                <a:cs typeface="Damascus" pitchFamily="2" charset="-78"/>
              </a:rPr>
              <a:t>centers</a:t>
            </a:r>
            <a:r>
              <a:rPr lang="en-IN" sz="1500" dirty="0">
                <a:latin typeface="Trebuchet MS" panose="020B0703020202090204" pitchFamily="34" charset="0"/>
                <a:cs typeface="Damascus" pitchFamily="2" charset="-78"/>
              </a:rPr>
              <a:t>. With cloud computing, you can focus on your customers, rather than on the heavy lifting of racking, stacking, and powering physical infrastructure.</a:t>
            </a:r>
          </a:p>
          <a:p>
            <a:pPr algn="l">
              <a:buFont typeface="Arial" panose="020B0604020202020204" pitchFamily="34" charset="0"/>
              <a:buChar char="•"/>
            </a:pPr>
            <a:r>
              <a:rPr lang="en-IN" sz="1500" b="1" dirty="0">
                <a:latin typeface="Trebuchet MS" panose="020B0703020202090204" pitchFamily="34" charset="0"/>
                <a:cs typeface="Damascus" pitchFamily="2" charset="-78"/>
              </a:rPr>
              <a:t>Go global in minutes </a:t>
            </a:r>
            <a:r>
              <a:rPr lang="en-IN" sz="1500" dirty="0">
                <a:latin typeface="Trebuchet MS" panose="020B0703020202090204" pitchFamily="34" charset="0"/>
                <a:cs typeface="Damascus" pitchFamily="2" charset="-78"/>
              </a:rPr>
              <a:t>- Applications can be deployed in multiple Regions around the world with a few clicks. This means that you can provide lower latency and a better experience for your customers at a minimal cost.</a:t>
            </a:r>
          </a:p>
        </p:txBody>
      </p:sp>
    </p:spTree>
    <p:extLst>
      <p:ext uri="{BB962C8B-B14F-4D97-AF65-F5344CB8AC3E}">
        <p14:creationId xmlns:p14="http://schemas.microsoft.com/office/powerpoint/2010/main" val="42370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7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7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8" name="Rectangle 79">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0" y="0"/>
            <a:ext cx="10515600" cy="1092050"/>
          </a:xfrm>
        </p:spPr>
        <p:txBody>
          <a:bodyPr vert="horz" lIns="91440" tIns="45720" rIns="91440" bIns="45720" rtlCol="0" anchor="b">
            <a:normAutofit/>
          </a:bodyPr>
          <a:lstStyle/>
          <a:p>
            <a:r>
              <a:rPr lang="en-IN" sz="3200" dirty="0"/>
              <a:t>Security Group vs. Network ACL </a:t>
            </a:r>
            <a:endParaRPr lang="en-US" sz="3200" dirty="0"/>
          </a:p>
        </p:txBody>
      </p:sp>
      <p:sp useBgFill="1">
        <p:nvSpPr>
          <p:cNvPr id="89" name="Rectangle 81">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Rectangle 83">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l="2971" r="7761" b="-1"/>
          <a:stretch/>
        </p:blipFill>
        <p:spPr>
          <a:xfrm>
            <a:off x="10810394" y="45217"/>
            <a:ext cx="1074619" cy="1101495"/>
          </a:xfrm>
          <a:prstGeom prst="rect">
            <a:avLst/>
          </a:prstGeom>
        </p:spPr>
      </p:pic>
      <p:pic>
        <p:nvPicPr>
          <p:cNvPr id="8" name="Picture 7" descr="Icon&#10;&#10;Description automatically generated">
            <a:extLst>
              <a:ext uri="{FF2B5EF4-FFF2-40B4-BE49-F238E27FC236}">
                <a16:creationId xmlns:a16="http://schemas.microsoft.com/office/drawing/2014/main" id="{A3AE9EE0-C3FA-1B45-9925-BDEB8A20D095}"/>
              </a:ext>
            </a:extLst>
          </p:cNvPr>
          <p:cNvPicPr>
            <a:picLocks noChangeAspect="1"/>
          </p:cNvPicPr>
          <p:nvPr/>
        </p:nvPicPr>
        <p:blipFill>
          <a:blip r:embed="rId3"/>
          <a:stretch>
            <a:fillRect/>
          </a:stretch>
        </p:blipFill>
        <p:spPr>
          <a:xfrm>
            <a:off x="9967855" y="172604"/>
            <a:ext cx="732294" cy="738060"/>
          </a:xfrm>
          <a:prstGeom prst="rect">
            <a:avLst/>
          </a:prstGeom>
        </p:spPr>
      </p:pic>
      <p:pic>
        <p:nvPicPr>
          <p:cNvPr id="4" name="Picture 3" descr="Table&#10;&#10;Description automatically generated">
            <a:extLst>
              <a:ext uri="{FF2B5EF4-FFF2-40B4-BE49-F238E27FC236}">
                <a16:creationId xmlns:a16="http://schemas.microsoft.com/office/drawing/2014/main" id="{2BA597E2-2CF9-A941-8A0B-477E736F239A}"/>
              </a:ext>
            </a:extLst>
          </p:cNvPr>
          <p:cNvPicPr>
            <a:picLocks noChangeAspect="1"/>
          </p:cNvPicPr>
          <p:nvPr/>
        </p:nvPicPr>
        <p:blipFill>
          <a:blip r:embed="rId4"/>
          <a:stretch>
            <a:fillRect/>
          </a:stretch>
        </p:blipFill>
        <p:spPr>
          <a:xfrm>
            <a:off x="1856368" y="1098179"/>
            <a:ext cx="8375374" cy="4343592"/>
          </a:xfrm>
          <a:prstGeom prst="rect">
            <a:avLst/>
          </a:prstGeom>
        </p:spPr>
      </p:pic>
    </p:spTree>
    <p:extLst>
      <p:ext uri="{BB962C8B-B14F-4D97-AF65-F5344CB8AC3E}">
        <p14:creationId xmlns:p14="http://schemas.microsoft.com/office/powerpoint/2010/main" val="3242366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 name="Rectangle 10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8" name="Rectangle 107">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Amazon EC2</a:t>
            </a:r>
            <a:endParaRPr lang="en-US" sz="4800" dirty="0"/>
          </a:p>
        </p:txBody>
      </p:sp>
      <p:sp>
        <p:nvSpPr>
          <p:cNvPr id="110" name="Rectangle 10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descr="Graphical user interface&#10;&#10;Description automatically generated">
            <a:extLst>
              <a:ext uri="{FF2B5EF4-FFF2-40B4-BE49-F238E27FC236}">
                <a16:creationId xmlns:a16="http://schemas.microsoft.com/office/drawing/2014/main" id="{EF2C9350-75A2-AB49-B82A-C3712DCB263E}"/>
              </a:ext>
            </a:extLst>
          </p:cNvPr>
          <p:cNvPicPr>
            <a:picLocks noChangeAspect="1"/>
          </p:cNvPicPr>
          <p:nvPr/>
        </p:nvPicPr>
        <p:blipFill>
          <a:blip r:embed="rId2"/>
          <a:stretch>
            <a:fillRect/>
          </a:stretch>
        </p:blipFill>
        <p:spPr>
          <a:xfrm>
            <a:off x="4864608" y="1658898"/>
            <a:ext cx="6846363" cy="338895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10" name="Picture 9" descr="Icon&#10;&#10;Description automatically generated">
            <a:extLst>
              <a:ext uri="{FF2B5EF4-FFF2-40B4-BE49-F238E27FC236}">
                <a16:creationId xmlns:a16="http://schemas.microsoft.com/office/drawing/2014/main" id="{987FB580-B242-254B-8A22-44A7FCF174D6}"/>
              </a:ext>
            </a:extLst>
          </p:cNvPr>
          <p:cNvPicPr>
            <a:picLocks noChangeAspect="1"/>
          </p:cNvPicPr>
          <p:nvPr/>
        </p:nvPicPr>
        <p:blipFill>
          <a:blip r:embed="rId4"/>
          <a:stretch>
            <a:fillRect/>
          </a:stretch>
        </p:blipFill>
        <p:spPr>
          <a:xfrm>
            <a:off x="578652" y="2408596"/>
            <a:ext cx="1023960" cy="1020404"/>
          </a:xfrm>
          <a:prstGeom prst="rect">
            <a:avLst/>
          </a:prstGeom>
        </p:spPr>
      </p:pic>
    </p:spTree>
    <p:extLst>
      <p:ext uri="{BB962C8B-B14F-4D97-AF65-F5344CB8AC3E}">
        <p14:creationId xmlns:p14="http://schemas.microsoft.com/office/powerpoint/2010/main" val="3197055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9" name="Rectangle 9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1" name="Rectangle 10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err="1"/>
              <a:t>Virtulization</a:t>
            </a:r>
            <a:endParaRPr lang="en-US" dirty="0"/>
          </a:p>
        </p:txBody>
      </p:sp>
      <p:sp>
        <p:nvSpPr>
          <p:cNvPr id="103" name="Rectangle 10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Graphical user interface, application, Word&#10;&#10;Description automatically generated">
            <a:extLst>
              <a:ext uri="{FF2B5EF4-FFF2-40B4-BE49-F238E27FC236}">
                <a16:creationId xmlns:a16="http://schemas.microsoft.com/office/drawing/2014/main" id="{6FB277F0-1725-E74B-A706-FADCFDF658EA}"/>
              </a:ext>
            </a:extLst>
          </p:cNvPr>
          <p:cNvPicPr>
            <a:picLocks noChangeAspect="1"/>
          </p:cNvPicPr>
          <p:nvPr/>
        </p:nvPicPr>
        <p:blipFill>
          <a:blip r:embed="rId2"/>
          <a:stretch>
            <a:fillRect/>
          </a:stretch>
        </p:blipFill>
        <p:spPr>
          <a:xfrm>
            <a:off x="1206754" y="2091095"/>
            <a:ext cx="9781956"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13" name="Picture 12" descr="Icon&#10;&#10;Description automatically generated">
            <a:extLst>
              <a:ext uri="{FF2B5EF4-FFF2-40B4-BE49-F238E27FC236}">
                <a16:creationId xmlns:a16="http://schemas.microsoft.com/office/drawing/2014/main" id="{60F4F2AD-0910-6E4B-885A-790EF54DBD80}"/>
              </a:ext>
            </a:extLst>
          </p:cNvPr>
          <p:cNvPicPr>
            <a:picLocks noChangeAspect="1"/>
          </p:cNvPicPr>
          <p:nvPr/>
        </p:nvPicPr>
        <p:blipFill>
          <a:blip r:embed="rId4"/>
          <a:stretch>
            <a:fillRect/>
          </a:stretch>
        </p:blipFill>
        <p:spPr>
          <a:xfrm>
            <a:off x="10082253" y="196632"/>
            <a:ext cx="606404" cy="604298"/>
          </a:xfrm>
          <a:prstGeom prst="rect">
            <a:avLst/>
          </a:prstGeom>
        </p:spPr>
      </p:pic>
    </p:spTree>
    <p:extLst>
      <p:ext uri="{BB962C8B-B14F-4D97-AF65-F5344CB8AC3E}">
        <p14:creationId xmlns:p14="http://schemas.microsoft.com/office/powerpoint/2010/main" val="14704031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 name="Rectangle 10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Rectangle 1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3" name="Rectangle 11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4" name="Rectangle 11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a:t>Virtulization</a:t>
            </a:r>
            <a:endParaRPr lang="en-US" dirty="0"/>
          </a:p>
        </p:txBody>
      </p:sp>
      <p:sp>
        <p:nvSpPr>
          <p:cNvPr id="125" name="Rectangle 11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Rectangle 1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Graphical user interface, website&#10;&#10;Description automatically generated">
            <a:extLst>
              <a:ext uri="{FF2B5EF4-FFF2-40B4-BE49-F238E27FC236}">
                <a16:creationId xmlns:a16="http://schemas.microsoft.com/office/drawing/2014/main" id="{127631A1-C627-4A48-A848-36D94C832F5C}"/>
              </a:ext>
            </a:extLst>
          </p:cNvPr>
          <p:cNvPicPr>
            <a:picLocks noChangeAspect="1"/>
          </p:cNvPicPr>
          <p:nvPr/>
        </p:nvPicPr>
        <p:blipFill>
          <a:blip r:embed="rId2"/>
          <a:stretch>
            <a:fillRect/>
          </a:stretch>
        </p:blipFill>
        <p:spPr>
          <a:xfrm>
            <a:off x="1994083" y="2091095"/>
            <a:ext cx="8207298"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13" name="Picture 12" descr="Icon&#10;&#10;Description automatically generated">
            <a:extLst>
              <a:ext uri="{FF2B5EF4-FFF2-40B4-BE49-F238E27FC236}">
                <a16:creationId xmlns:a16="http://schemas.microsoft.com/office/drawing/2014/main" id="{60F4F2AD-0910-6E4B-885A-790EF54DBD80}"/>
              </a:ext>
            </a:extLst>
          </p:cNvPr>
          <p:cNvPicPr>
            <a:picLocks noChangeAspect="1"/>
          </p:cNvPicPr>
          <p:nvPr/>
        </p:nvPicPr>
        <p:blipFill>
          <a:blip r:embed="rId4"/>
          <a:stretch>
            <a:fillRect/>
          </a:stretch>
        </p:blipFill>
        <p:spPr>
          <a:xfrm>
            <a:off x="10082253" y="196632"/>
            <a:ext cx="606404" cy="604298"/>
          </a:xfrm>
          <a:prstGeom prst="rect">
            <a:avLst/>
          </a:prstGeom>
        </p:spPr>
      </p:pic>
    </p:spTree>
    <p:extLst>
      <p:ext uri="{BB962C8B-B14F-4D97-AF65-F5344CB8AC3E}">
        <p14:creationId xmlns:p14="http://schemas.microsoft.com/office/powerpoint/2010/main" val="30328445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0" name="Rectangle 12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2" name="Rectangle 13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4" name="Rectangle 133">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6" name="Rectangle 135">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a:t>Virtulization</a:t>
            </a:r>
            <a:endParaRPr lang="en-US" dirty="0"/>
          </a:p>
        </p:txBody>
      </p:sp>
      <p:sp>
        <p:nvSpPr>
          <p:cNvPr id="138" name="Rectangle 137">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Rectangle 13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descr="Diagram&#10;&#10;Description automatically generated">
            <a:extLst>
              <a:ext uri="{FF2B5EF4-FFF2-40B4-BE49-F238E27FC236}">
                <a16:creationId xmlns:a16="http://schemas.microsoft.com/office/drawing/2014/main" id="{F4D7DF79-7E5D-654A-B48A-C13022537CE9}"/>
              </a:ext>
            </a:extLst>
          </p:cNvPr>
          <p:cNvPicPr>
            <a:picLocks noChangeAspect="1"/>
          </p:cNvPicPr>
          <p:nvPr/>
        </p:nvPicPr>
        <p:blipFill>
          <a:blip r:embed="rId2"/>
          <a:stretch>
            <a:fillRect/>
          </a:stretch>
        </p:blipFill>
        <p:spPr>
          <a:xfrm>
            <a:off x="2184950" y="2091095"/>
            <a:ext cx="7825565"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13" name="Picture 12" descr="Icon&#10;&#10;Description automatically generated">
            <a:extLst>
              <a:ext uri="{FF2B5EF4-FFF2-40B4-BE49-F238E27FC236}">
                <a16:creationId xmlns:a16="http://schemas.microsoft.com/office/drawing/2014/main" id="{60F4F2AD-0910-6E4B-885A-790EF54DBD80}"/>
              </a:ext>
            </a:extLst>
          </p:cNvPr>
          <p:cNvPicPr>
            <a:picLocks noChangeAspect="1"/>
          </p:cNvPicPr>
          <p:nvPr/>
        </p:nvPicPr>
        <p:blipFill>
          <a:blip r:embed="rId4"/>
          <a:stretch>
            <a:fillRect/>
          </a:stretch>
        </p:blipFill>
        <p:spPr>
          <a:xfrm>
            <a:off x="10082253" y="196632"/>
            <a:ext cx="606404" cy="604298"/>
          </a:xfrm>
          <a:prstGeom prst="rect">
            <a:avLst/>
          </a:prstGeom>
        </p:spPr>
      </p:pic>
    </p:spTree>
    <p:extLst>
      <p:ext uri="{BB962C8B-B14F-4D97-AF65-F5344CB8AC3E}">
        <p14:creationId xmlns:p14="http://schemas.microsoft.com/office/powerpoint/2010/main" val="2235981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0" name="Rectangle 7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l="2971" r="7761" b="-1"/>
          <a:stretch/>
        </p:blipFill>
        <p:spPr>
          <a:xfrm>
            <a:off x="10810394" y="45217"/>
            <a:ext cx="1074619" cy="1101495"/>
          </a:xfrm>
          <a:prstGeom prst="rect">
            <a:avLst/>
          </a:prstGeom>
        </p:spPr>
      </p:pic>
      <p:pic>
        <p:nvPicPr>
          <p:cNvPr id="14" name="Picture 13" descr="Graphical user interface&#10;&#10;Description automatically generated">
            <a:extLst>
              <a:ext uri="{FF2B5EF4-FFF2-40B4-BE49-F238E27FC236}">
                <a16:creationId xmlns:a16="http://schemas.microsoft.com/office/drawing/2014/main" id="{4D6E5762-6820-B44D-ADD4-DE9D4DF6B1C4}"/>
              </a:ext>
            </a:extLst>
          </p:cNvPr>
          <p:cNvPicPr>
            <a:picLocks noChangeAspect="1"/>
          </p:cNvPicPr>
          <p:nvPr/>
        </p:nvPicPr>
        <p:blipFill>
          <a:blip r:embed="rId3"/>
          <a:stretch>
            <a:fillRect/>
          </a:stretch>
        </p:blipFill>
        <p:spPr>
          <a:xfrm>
            <a:off x="57127" y="1590969"/>
            <a:ext cx="4660986" cy="1612833"/>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F4DC55EE-55BD-054B-A5BB-6AB095AB71F2}"/>
              </a:ext>
            </a:extLst>
          </p:cNvPr>
          <p:cNvPicPr>
            <a:picLocks noChangeAspect="1"/>
          </p:cNvPicPr>
          <p:nvPr/>
        </p:nvPicPr>
        <p:blipFill>
          <a:blip r:embed="rId4"/>
          <a:stretch>
            <a:fillRect/>
          </a:stretch>
        </p:blipFill>
        <p:spPr>
          <a:xfrm>
            <a:off x="4207386" y="1590969"/>
            <a:ext cx="4020849" cy="1632396"/>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F1E99FF5-C36A-074A-9995-9F6A741C7B9A}"/>
              </a:ext>
            </a:extLst>
          </p:cNvPr>
          <p:cNvPicPr>
            <a:picLocks noChangeAspect="1"/>
          </p:cNvPicPr>
          <p:nvPr/>
        </p:nvPicPr>
        <p:blipFill>
          <a:blip r:embed="rId5"/>
          <a:stretch>
            <a:fillRect/>
          </a:stretch>
        </p:blipFill>
        <p:spPr>
          <a:xfrm>
            <a:off x="8228235" y="1590969"/>
            <a:ext cx="3503925" cy="2933061"/>
          </a:xfrm>
          <a:prstGeom prst="rect">
            <a:avLst/>
          </a:prstGeom>
        </p:spPr>
      </p:pic>
      <p:sp>
        <p:nvSpPr>
          <p:cNvPr id="17" name="TextBox 16">
            <a:extLst>
              <a:ext uri="{FF2B5EF4-FFF2-40B4-BE49-F238E27FC236}">
                <a16:creationId xmlns:a16="http://schemas.microsoft.com/office/drawing/2014/main" id="{D65BDC0A-7AFD-614E-96B2-2299F19EF18A}"/>
              </a:ext>
            </a:extLst>
          </p:cNvPr>
          <p:cNvSpPr txBox="1"/>
          <p:nvPr/>
        </p:nvSpPr>
        <p:spPr>
          <a:xfrm>
            <a:off x="394580" y="220261"/>
            <a:ext cx="1623842" cy="369332"/>
          </a:xfrm>
          <a:prstGeom prst="rect">
            <a:avLst/>
          </a:prstGeom>
          <a:noFill/>
        </p:spPr>
        <p:txBody>
          <a:bodyPr wrap="none" rtlCol="0">
            <a:spAutoFit/>
          </a:bodyPr>
          <a:lstStyle/>
          <a:p>
            <a:r>
              <a:rPr lang="en-US" b="1" dirty="0"/>
              <a:t>Amazon EC2</a:t>
            </a:r>
          </a:p>
        </p:txBody>
      </p:sp>
    </p:spTree>
    <p:extLst>
      <p:ext uri="{BB962C8B-B14F-4D97-AF65-F5344CB8AC3E}">
        <p14:creationId xmlns:p14="http://schemas.microsoft.com/office/powerpoint/2010/main" val="2759158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 name="Rectangle 75">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Rectangle 77">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8" name="Rectangle 79">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0" y="0"/>
            <a:ext cx="10515600" cy="1092050"/>
          </a:xfrm>
        </p:spPr>
        <p:txBody>
          <a:bodyPr vert="horz" lIns="91440" tIns="45720" rIns="91440" bIns="45720" rtlCol="0" anchor="b">
            <a:normAutofit/>
          </a:bodyPr>
          <a:lstStyle/>
          <a:p>
            <a:r>
              <a:rPr lang="en-IN" sz="3200" dirty="0"/>
              <a:t>What is compute?</a:t>
            </a:r>
            <a:endParaRPr lang="en-US" sz="3200" dirty="0"/>
          </a:p>
        </p:txBody>
      </p:sp>
      <p:sp useBgFill="1">
        <p:nvSpPr>
          <p:cNvPr id="89" name="Rectangle 81">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0" name="Rectangle 83">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l="2971" r="7761" b="-1"/>
          <a:stretch/>
        </p:blipFill>
        <p:spPr>
          <a:xfrm>
            <a:off x="10810394" y="45217"/>
            <a:ext cx="1074619" cy="1101495"/>
          </a:xfrm>
          <a:prstGeom prst="rect">
            <a:avLst/>
          </a:prstGeom>
        </p:spPr>
      </p:pic>
      <p:pic>
        <p:nvPicPr>
          <p:cNvPr id="4" name="Picture 3" descr="A picture containing text&#10;&#10;Description automatically generated">
            <a:extLst>
              <a:ext uri="{FF2B5EF4-FFF2-40B4-BE49-F238E27FC236}">
                <a16:creationId xmlns:a16="http://schemas.microsoft.com/office/drawing/2014/main" id="{99F26BCE-F5C2-B34C-8B5E-922E5BB5240D}"/>
              </a:ext>
            </a:extLst>
          </p:cNvPr>
          <p:cNvPicPr>
            <a:picLocks noChangeAspect="1"/>
          </p:cNvPicPr>
          <p:nvPr/>
        </p:nvPicPr>
        <p:blipFill>
          <a:blip r:embed="rId3"/>
          <a:stretch>
            <a:fillRect/>
          </a:stretch>
        </p:blipFill>
        <p:spPr>
          <a:xfrm>
            <a:off x="905852" y="1092050"/>
            <a:ext cx="10380292" cy="5074295"/>
          </a:xfrm>
          <a:prstGeom prst="rect">
            <a:avLst/>
          </a:prstGeom>
        </p:spPr>
      </p:pic>
      <p:pic>
        <p:nvPicPr>
          <p:cNvPr id="13" name="Picture 12" descr="Icon&#10;&#10;Description automatically generated">
            <a:extLst>
              <a:ext uri="{FF2B5EF4-FFF2-40B4-BE49-F238E27FC236}">
                <a16:creationId xmlns:a16="http://schemas.microsoft.com/office/drawing/2014/main" id="{60F4F2AD-0910-6E4B-885A-790EF54DBD80}"/>
              </a:ext>
            </a:extLst>
          </p:cNvPr>
          <p:cNvPicPr>
            <a:picLocks noChangeAspect="1"/>
          </p:cNvPicPr>
          <p:nvPr/>
        </p:nvPicPr>
        <p:blipFill>
          <a:blip r:embed="rId4"/>
          <a:stretch>
            <a:fillRect/>
          </a:stretch>
        </p:blipFill>
        <p:spPr>
          <a:xfrm>
            <a:off x="10082253" y="196632"/>
            <a:ext cx="606404" cy="604298"/>
          </a:xfrm>
          <a:prstGeom prst="rect">
            <a:avLst/>
          </a:prstGeom>
        </p:spPr>
      </p:pic>
    </p:spTree>
    <p:extLst>
      <p:ext uri="{BB962C8B-B14F-4D97-AF65-F5344CB8AC3E}">
        <p14:creationId xmlns:p14="http://schemas.microsoft.com/office/powerpoint/2010/main" val="4211147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9" name="Rectangle 98">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1" name="Rectangle 100">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a:t>Physical Server vs. Virtual Machine </a:t>
            </a:r>
          </a:p>
        </p:txBody>
      </p:sp>
      <p:sp>
        <p:nvSpPr>
          <p:cNvPr id="103" name="Rectangle 102">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Graphical user interface, application&#10;&#10;Description automatically generated">
            <a:extLst>
              <a:ext uri="{FF2B5EF4-FFF2-40B4-BE49-F238E27FC236}">
                <a16:creationId xmlns:a16="http://schemas.microsoft.com/office/drawing/2014/main" id="{AD2C5BC1-B201-B343-BBF5-ED9E18DC04D0}"/>
              </a:ext>
            </a:extLst>
          </p:cNvPr>
          <p:cNvPicPr>
            <a:picLocks noChangeAspect="1"/>
          </p:cNvPicPr>
          <p:nvPr/>
        </p:nvPicPr>
        <p:blipFill>
          <a:blip r:embed="rId2"/>
          <a:stretch>
            <a:fillRect/>
          </a:stretch>
        </p:blipFill>
        <p:spPr>
          <a:xfrm>
            <a:off x="1805650" y="2091095"/>
            <a:ext cx="8584164"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13" name="Picture 12" descr="Icon&#10;&#10;Description automatically generated">
            <a:extLst>
              <a:ext uri="{FF2B5EF4-FFF2-40B4-BE49-F238E27FC236}">
                <a16:creationId xmlns:a16="http://schemas.microsoft.com/office/drawing/2014/main" id="{60F4F2AD-0910-6E4B-885A-790EF54DBD80}"/>
              </a:ext>
            </a:extLst>
          </p:cNvPr>
          <p:cNvPicPr>
            <a:picLocks noChangeAspect="1"/>
          </p:cNvPicPr>
          <p:nvPr/>
        </p:nvPicPr>
        <p:blipFill>
          <a:blip r:embed="rId4"/>
          <a:stretch>
            <a:fillRect/>
          </a:stretch>
        </p:blipFill>
        <p:spPr>
          <a:xfrm>
            <a:off x="10082253" y="196632"/>
            <a:ext cx="606404" cy="604298"/>
          </a:xfrm>
          <a:prstGeom prst="rect">
            <a:avLst/>
          </a:prstGeom>
        </p:spPr>
      </p:pic>
    </p:spTree>
    <p:extLst>
      <p:ext uri="{BB962C8B-B14F-4D97-AF65-F5344CB8AC3E}">
        <p14:creationId xmlns:p14="http://schemas.microsoft.com/office/powerpoint/2010/main" val="2238120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Rectangle 111">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4" name="Rectangle 113">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6" name="Rectangle 115">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2800"/>
              <a:t>Physical Amazon Elastic Compute Cloud (EC2) – Virtual Server in Cloud </a:t>
            </a:r>
          </a:p>
        </p:txBody>
      </p:sp>
      <p:sp>
        <p:nvSpPr>
          <p:cNvPr id="118" name="Rectangle: Rounded Corners 117">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4" name="Picture 3" descr="Graphical user interface, application&#10;&#10;Description automatically generated">
            <a:extLst>
              <a:ext uri="{FF2B5EF4-FFF2-40B4-BE49-F238E27FC236}">
                <a16:creationId xmlns:a16="http://schemas.microsoft.com/office/drawing/2014/main" id="{4C66CC85-A9CD-3144-B9FC-93F56C8FAEF6}"/>
              </a:ext>
            </a:extLst>
          </p:cNvPr>
          <p:cNvPicPr>
            <a:picLocks noChangeAspect="1"/>
          </p:cNvPicPr>
          <p:nvPr/>
        </p:nvPicPr>
        <p:blipFill>
          <a:blip r:embed="rId2"/>
          <a:stretch>
            <a:fillRect/>
          </a:stretch>
        </p:blipFill>
        <p:spPr>
          <a:xfrm>
            <a:off x="1958110" y="2139484"/>
            <a:ext cx="8275780" cy="4096512"/>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13" name="Picture 12" descr="Icon&#10;&#10;Description automatically generated">
            <a:extLst>
              <a:ext uri="{FF2B5EF4-FFF2-40B4-BE49-F238E27FC236}">
                <a16:creationId xmlns:a16="http://schemas.microsoft.com/office/drawing/2014/main" id="{60F4F2AD-0910-6E4B-885A-790EF54DBD80}"/>
              </a:ext>
            </a:extLst>
          </p:cNvPr>
          <p:cNvPicPr>
            <a:picLocks noChangeAspect="1"/>
          </p:cNvPicPr>
          <p:nvPr/>
        </p:nvPicPr>
        <p:blipFill>
          <a:blip r:embed="rId4"/>
          <a:stretch>
            <a:fillRect/>
          </a:stretch>
        </p:blipFill>
        <p:spPr>
          <a:xfrm>
            <a:off x="10082253" y="196632"/>
            <a:ext cx="606404" cy="604298"/>
          </a:xfrm>
          <a:prstGeom prst="rect">
            <a:avLst/>
          </a:prstGeom>
        </p:spPr>
      </p:pic>
    </p:spTree>
    <p:extLst>
      <p:ext uri="{BB962C8B-B14F-4D97-AF65-F5344CB8AC3E}">
        <p14:creationId xmlns:p14="http://schemas.microsoft.com/office/powerpoint/2010/main" val="3497623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58">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8" name="Freeform: Shape 160">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9" name="Freeform: Shape 162">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800" dirty="0">
                <a:effectLst/>
              </a:rPr>
              <a:t>EC2</a:t>
            </a:r>
          </a:p>
        </p:txBody>
      </p:sp>
      <p:sp>
        <p:nvSpPr>
          <p:cNvPr id="165" name="Rectangle 164">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7" name="Rectangle 16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6B93381-E8E9-2747-A2FF-155010A52D10}"/>
              </a:ext>
            </a:extLst>
          </p:cNvPr>
          <p:cNvSpPr txBox="1"/>
          <p:nvPr/>
        </p:nvSpPr>
        <p:spPr>
          <a:xfrm>
            <a:off x="371094" y="2718054"/>
            <a:ext cx="3438906" cy="3207258"/>
          </a:xfrm>
          <a:prstGeom prst="rect">
            <a:avLst/>
          </a:prstGeom>
        </p:spPr>
        <p:txBody>
          <a:bodyPr vert="horz" lIns="91440" tIns="45720" rIns="91440" bIns="45720" rtlCol="0" anchor="t">
            <a:normAutofit fontScale="85000" lnSpcReduction="10000"/>
          </a:bodyPr>
          <a:lstStyle/>
          <a:p>
            <a:pPr indent="-228600">
              <a:lnSpc>
                <a:spcPct val="150000"/>
              </a:lnSpc>
              <a:spcAft>
                <a:spcPts val="600"/>
              </a:spcAft>
              <a:buFont typeface="Arial" panose="020B0604020202020204" pitchFamily="34" charset="0"/>
              <a:buChar char="•"/>
            </a:pPr>
            <a:r>
              <a:rPr lang="en-US" sz="1200" b="1" dirty="0">
                <a:effectLst/>
              </a:rPr>
              <a:t>Amazon EC2 (Elastic Compute Cloud) </a:t>
            </a:r>
            <a:r>
              <a:rPr lang="en-US" sz="1200" dirty="0">
                <a:effectLst/>
              </a:rPr>
              <a:t>is a web service interface that provides resizable compute capacity in the AWS cloud. It is designed for developers to have complete control over web-scaling and computing resources. </a:t>
            </a:r>
          </a:p>
          <a:p>
            <a:pPr indent="-228600">
              <a:lnSpc>
                <a:spcPct val="150000"/>
              </a:lnSpc>
              <a:spcAft>
                <a:spcPts val="600"/>
              </a:spcAft>
              <a:buFont typeface="Arial" panose="020B0604020202020204" pitchFamily="34" charset="0"/>
              <a:buChar char="•"/>
            </a:pPr>
            <a:r>
              <a:rPr lang="en-US" sz="1200" dirty="0">
                <a:effectLst/>
              </a:rPr>
              <a:t>EC2 instances can be resized, and the number of instances scaled up or down as per our requirement. </a:t>
            </a:r>
            <a:br>
              <a:rPr lang="en-US" sz="1200" dirty="0">
                <a:effectLst/>
              </a:rPr>
            </a:br>
            <a:r>
              <a:rPr lang="en-US" sz="1200" dirty="0">
                <a:effectLst/>
              </a:rPr>
              <a:t>These instances can be launched in one or more geographical locations or regions, and </a:t>
            </a:r>
            <a:r>
              <a:rPr lang="en-US" sz="1200" b="1" dirty="0">
                <a:effectLst/>
              </a:rPr>
              <a:t>Availability Zones (AZs). </a:t>
            </a:r>
          </a:p>
          <a:p>
            <a:pPr indent="-228600">
              <a:lnSpc>
                <a:spcPct val="150000"/>
              </a:lnSpc>
              <a:spcAft>
                <a:spcPts val="600"/>
              </a:spcAft>
              <a:buFont typeface="Arial" panose="020B0604020202020204" pitchFamily="34" charset="0"/>
              <a:buChar char="•"/>
            </a:pPr>
            <a:r>
              <a:rPr lang="en-US" sz="1200" dirty="0">
                <a:effectLst/>
              </a:rPr>
              <a:t>Each region comprises of several AZs at distinct locations, connected by low latency networks in the same region. </a:t>
            </a:r>
          </a:p>
        </p:txBody>
      </p:sp>
      <p:pic>
        <p:nvPicPr>
          <p:cNvPr id="6" name="Picture 5" descr="Text&#10;&#10;Description automatically generated">
            <a:extLst>
              <a:ext uri="{FF2B5EF4-FFF2-40B4-BE49-F238E27FC236}">
                <a16:creationId xmlns:a16="http://schemas.microsoft.com/office/drawing/2014/main" id="{6F72ACB9-1168-914F-B3E9-C0C63452F838}"/>
              </a:ext>
            </a:extLst>
          </p:cNvPr>
          <p:cNvPicPr>
            <a:picLocks noChangeAspect="1"/>
          </p:cNvPicPr>
          <p:nvPr/>
        </p:nvPicPr>
        <p:blipFill>
          <a:blip r:embed="rId2"/>
          <a:stretch>
            <a:fillRect/>
          </a:stretch>
        </p:blipFill>
        <p:spPr>
          <a:xfrm>
            <a:off x="4963005" y="1588465"/>
            <a:ext cx="6922008" cy="448200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13" name="Picture 12" descr="Icon&#10;&#10;Description automatically generated">
            <a:extLst>
              <a:ext uri="{FF2B5EF4-FFF2-40B4-BE49-F238E27FC236}">
                <a16:creationId xmlns:a16="http://schemas.microsoft.com/office/drawing/2014/main" id="{60F4F2AD-0910-6E4B-885A-790EF54DBD80}"/>
              </a:ext>
            </a:extLst>
          </p:cNvPr>
          <p:cNvPicPr>
            <a:picLocks noChangeAspect="1"/>
          </p:cNvPicPr>
          <p:nvPr/>
        </p:nvPicPr>
        <p:blipFill>
          <a:blip r:embed="rId4"/>
          <a:stretch>
            <a:fillRect/>
          </a:stretch>
        </p:blipFill>
        <p:spPr>
          <a:xfrm>
            <a:off x="10082253" y="196632"/>
            <a:ext cx="606404" cy="604298"/>
          </a:xfrm>
          <a:prstGeom prst="rect">
            <a:avLst/>
          </a:prstGeom>
        </p:spPr>
      </p:pic>
    </p:spTree>
    <p:extLst>
      <p:ext uri="{BB962C8B-B14F-4D97-AF65-F5344CB8AC3E}">
        <p14:creationId xmlns:p14="http://schemas.microsoft.com/office/powerpoint/2010/main" val="3718864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1">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3">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841247" y="978619"/>
            <a:ext cx="3410712" cy="1106424"/>
          </a:xfrm>
        </p:spPr>
        <p:txBody>
          <a:bodyPr>
            <a:normAutofit/>
          </a:bodyPr>
          <a:lstStyle/>
          <a:p>
            <a:r>
              <a:rPr lang="en-IN" sz="2800">
                <a:latin typeface="AmazonEmberBold"/>
              </a:rPr>
              <a:t>SaaS, IaaS &amp; PaaS</a:t>
            </a:r>
            <a:endParaRPr lang="en-US" sz="2800">
              <a:latin typeface="AmazonEmberBold"/>
            </a:endParaRPr>
          </a:p>
        </p:txBody>
      </p:sp>
      <p:sp>
        <p:nvSpPr>
          <p:cNvPr id="22" name="Rectangle 15">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17">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ontent Placeholder 8">
            <a:extLst>
              <a:ext uri="{FF2B5EF4-FFF2-40B4-BE49-F238E27FC236}">
                <a16:creationId xmlns:a16="http://schemas.microsoft.com/office/drawing/2014/main" id="{AF1312C7-E1C9-F8B0-4D87-8D1849CDA12D}"/>
              </a:ext>
            </a:extLst>
          </p:cNvPr>
          <p:cNvSpPr>
            <a:spLocks noGrp="1"/>
          </p:cNvSpPr>
          <p:nvPr>
            <p:ph idx="1"/>
          </p:nvPr>
        </p:nvSpPr>
        <p:spPr>
          <a:xfrm>
            <a:off x="841248" y="2252870"/>
            <a:ext cx="3412219" cy="3560251"/>
          </a:xfrm>
        </p:spPr>
        <p:txBody>
          <a:bodyPr>
            <a:normAutofit/>
          </a:bodyPr>
          <a:lstStyle/>
          <a:p>
            <a:pPr marL="0" indent="0">
              <a:lnSpc>
                <a:spcPct val="150000"/>
              </a:lnSpc>
              <a:buNone/>
            </a:pPr>
            <a:r>
              <a:rPr lang="en-IN" sz="1500" dirty="0">
                <a:latin typeface="Trebuchet MS" panose="020B0703020202090204" pitchFamily="34" charset="0"/>
                <a:cs typeface="Damascus" pitchFamily="2" charset="-78"/>
              </a:rPr>
              <a:t>These are 3 main types of cloud computing as-a-service options and each one covers a degree of management for you: </a:t>
            </a:r>
            <a:r>
              <a:rPr lang="en-IN" sz="1500" b="1" dirty="0">
                <a:latin typeface="Trebuchet MS" panose="020B0703020202090204" pitchFamily="34" charset="0"/>
                <a:cs typeface="Damascus" pitchFamily="2" charset="-78"/>
              </a:rPr>
              <a:t>infrastructure-as-a-service (IaaS), platform-as-a-service (PaaS), </a:t>
            </a:r>
            <a:r>
              <a:rPr lang="en-IN" sz="1500" dirty="0">
                <a:latin typeface="Trebuchet MS" panose="020B0703020202090204" pitchFamily="34" charset="0"/>
                <a:cs typeface="Damascus" pitchFamily="2" charset="-78"/>
              </a:rPr>
              <a:t>and</a:t>
            </a:r>
            <a:r>
              <a:rPr lang="en-IN" sz="1500" b="1" dirty="0">
                <a:latin typeface="Trebuchet MS" panose="020B0703020202090204" pitchFamily="34" charset="0"/>
                <a:cs typeface="Damascus" pitchFamily="2" charset="-78"/>
              </a:rPr>
              <a:t> software-as-a-service (SaaS).</a:t>
            </a:r>
            <a:br>
              <a:rPr lang="en-IN" sz="1500" b="1" dirty="0">
                <a:latin typeface="Trebuchet MS" panose="020B0703020202090204" pitchFamily="34" charset="0"/>
                <a:cs typeface="Damascus" pitchFamily="2" charset="-78"/>
              </a:rPr>
            </a:br>
            <a:br>
              <a:rPr lang="en-IN" sz="1500" b="1" dirty="0">
                <a:latin typeface="Trebuchet MS" panose="020B0703020202090204" pitchFamily="34" charset="0"/>
                <a:cs typeface="Damascus" pitchFamily="2" charset="-78"/>
              </a:rPr>
            </a:br>
            <a:endParaRPr lang="en-US" sz="1500" b="1" dirty="0">
              <a:latin typeface="Trebuchet MS" panose="020B0703020202090204" pitchFamily="34" charset="0"/>
              <a:cs typeface="Damascus" pitchFamily="2" charset="-78"/>
            </a:endParaRPr>
          </a:p>
        </p:txBody>
      </p:sp>
      <p:pic>
        <p:nvPicPr>
          <p:cNvPr id="5" name="Content Placeholder 4" descr="A picture containing graphical user interface&#10;&#10;Description automatically generated">
            <a:extLst>
              <a:ext uri="{FF2B5EF4-FFF2-40B4-BE49-F238E27FC236}">
                <a16:creationId xmlns:a16="http://schemas.microsoft.com/office/drawing/2014/main" id="{31BC94BC-8F16-9C42-AF5D-CCE1174C4D7C}"/>
              </a:ext>
            </a:extLst>
          </p:cNvPr>
          <p:cNvPicPr>
            <a:picLocks noChangeAspect="1"/>
          </p:cNvPicPr>
          <p:nvPr/>
        </p:nvPicPr>
        <p:blipFill>
          <a:blip r:embed="rId2"/>
          <a:stretch>
            <a:fillRect/>
          </a:stretch>
        </p:blipFill>
        <p:spPr>
          <a:xfrm>
            <a:off x="5361671" y="630936"/>
            <a:ext cx="6174770" cy="5495544"/>
          </a:xfrm>
          <a:prstGeom prst="rect">
            <a:avLst/>
          </a:prstGeom>
        </p:spPr>
      </p:pic>
    </p:spTree>
    <p:extLst>
      <p:ext uri="{BB962C8B-B14F-4D97-AF65-F5344CB8AC3E}">
        <p14:creationId xmlns:p14="http://schemas.microsoft.com/office/powerpoint/2010/main" val="36737117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22">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 name="Rectangle 124">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7" name="Rectangle 126">
            <a:extLst>
              <a:ext uri="{FF2B5EF4-FFF2-40B4-BE49-F238E27FC236}">
                <a16:creationId xmlns:a16="http://schemas.microsoft.com/office/drawing/2014/main" id="{C1A1C5D3-C053-4EE9-BE1A-419B6E27C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8" name="Rectangle 128">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a:effectLst/>
              </a:rPr>
              <a:t>Provisioning an EC2 Instance </a:t>
            </a:r>
          </a:p>
        </p:txBody>
      </p:sp>
      <p:sp>
        <p:nvSpPr>
          <p:cNvPr id="139" name="Rectangle: Rounded Corners 130">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5" name="Picture 4" descr="Graphical user interface, text, application&#10;&#10;Description automatically generated">
            <a:extLst>
              <a:ext uri="{FF2B5EF4-FFF2-40B4-BE49-F238E27FC236}">
                <a16:creationId xmlns:a16="http://schemas.microsoft.com/office/drawing/2014/main" id="{4E192ABF-722E-7A40-9DFF-F9C43A9A52C5}"/>
              </a:ext>
            </a:extLst>
          </p:cNvPr>
          <p:cNvPicPr>
            <a:picLocks noChangeAspect="1"/>
          </p:cNvPicPr>
          <p:nvPr/>
        </p:nvPicPr>
        <p:blipFill>
          <a:blip r:embed="rId2"/>
          <a:stretch>
            <a:fillRect/>
          </a:stretch>
        </p:blipFill>
        <p:spPr>
          <a:xfrm>
            <a:off x="2175892" y="2139484"/>
            <a:ext cx="7840216" cy="4096512"/>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13" name="Picture 12" descr="Icon&#10;&#10;Description automatically generated">
            <a:extLst>
              <a:ext uri="{FF2B5EF4-FFF2-40B4-BE49-F238E27FC236}">
                <a16:creationId xmlns:a16="http://schemas.microsoft.com/office/drawing/2014/main" id="{60F4F2AD-0910-6E4B-885A-790EF54DBD80}"/>
              </a:ext>
            </a:extLst>
          </p:cNvPr>
          <p:cNvPicPr>
            <a:picLocks noChangeAspect="1"/>
          </p:cNvPicPr>
          <p:nvPr/>
        </p:nvPicPr>
        <p:blipFill>
          <a:blip r:embed="rId4"/>
          <a:stretch>
            <a:fillRect/>
          </a:stretch>
        </p:blipFill>
        <p:spPr>
          <a:xfrm>
            <a:off x="10082253" y="196632"/>
            <a:ext cx="606404" cy="604298"/>
          </a:xfrm>
          <a:prstGeom prst="rect">
            <a:avLst/>
          </a:prstGeom>
        </p:spPr>
      </p:pic>
    </p:spTree>
    <p:extLst>
      <p:ext uri="{BB962C8B-B14F-4D97-AF65-F5344CB8AC3E}">
        <p14:creationId xmlns:p14="http://schemas.microsoft.com/office/powerpoint/2010/main" val="3471387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4" name="Rectangle 14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Rectangle 14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8" name="Rectangle 147">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0" name="Rectangle 149">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901690" y="405575"/>
            <a:ext cx="6430414" cy="1371600"/>
          </a:xfrm>
        </p:spPr>
        <p:txBody>
          <a:bodyPr vert="horz" lIns="91440" tIns="45720" rIns="91440" bIns="45720" rtlCol="0" anchor="ctr">
            <a:normAutofit/>
          </a:bodyPr>
          <a:lstStyle/>
          <a:p>
            <a:r>
              <a:rPr lang="en-US" dirty="0">
                <a:effectLst/>
              </a:rPr>
              <a:t>EC2 Instance Types</a:t>
            </a:r>
          </a:p>
        </p:txBody>
      </p:sp>
      <p:sp>
        <p:nvSpPr>
          <p:cNvPr id="152" name="Rectangle 151">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30604" y="1071836"/>
            <a:ext cx="102145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descr="Graphical user interface, text, application&#10;&#10;Description automatically generated">
            <a:extLst>
              <a:ext uri="{FF2B5EF4-FFF2-40B4-BE49-F238E27FC236}">
                <a16:creationId xmlns:a16="http://schemas.microsoft.com/office/drawing/2014/main" id="{57CEF823-B479-D14B-A1C6-9E8740807857}"/>
              </a:ext>
            </a:extLst>
          </p:cNvPr>
          <p:cNvPicPr>
            <a:picLocks noChangeAspect="1"/>
          </p:cNvPicPr>
          <p:nvPr/>
        </p:nvPicPr>
        <p:blipFill>
          <a:blip r:embed="rId2"/>
          <a:stretch>
            <a:fillRect/>
          </a:stretch>
        </p:blipFill>
        <p:spPr>
          <a:xfrm>
            <a:off x="2110775" y="2091095"/>
            <a:ext cx="7973915" cy="4206240"/>
          </a:xfrm>
          <a:prstGeom prst="rect">
            <a:avLst/>
          </a:prstGeom>
        </p:spPr>
      </p:pic>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13" name="Picture 12" descr="Icon&#10;&#10;Description automatically generated">
            <a:extLst>
              <a:ext uri="{FF2B5EF4-FFF2-40B4-BE49-F238E27FC236}">
                <a16:creationId xmlns:a16="http://schemas.microsoft.com/office/drawing/2014/main" id="{60F4F2AD-0910-6E4B-885A-790EF54DBD80}"/>
              </a:ext>
            </a:extLst>
          </p:cNvPr>
          <p:cNvPicPr>
            <a:picLocks noChangeAspect="1"/>
          </p:cNvPicPr>
          <p:nvPr/>
        </p:nvPicPr>
        <p:blipFill>
          <a:blip r:embed="rId4"/>
          <a:stretch>
            <a:fillRect/>
          </a:stretch>
        </p:blipFill>
        <p:spPr>
          <a:xfrm>
            <a:off x="10082253" y="196632"/>
            <a:ext cx="606404" cy="604298"/>
          </a:xfrm>
          <a:prstGeom prst="rect">
            <a:avLst/>
          </a:prstGeom>
        </p:spPr>
      </p:pic>
    </p:spTree>
    <p:extLst>
      <p:ext uri="{BB962C8B-B14F-4D97-AF65-F5344CB8AC3E}">
        <p14:creationId xmlns:p14="http://schemas.microsoft.com/office/powerpoint/2010/main" val="21802196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6" name="Rectangle 143">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Rectangle 145">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8" name="Rectangle 147">
            <a:extLst>
              <a:ext uri="{FF2B5EF4-FFF2-40B4-BE49-F238E27FC236}">
                <a16:creationId xmlns:a16="http://schemas.microsoft.com/office/drawing/2014/main" id="{8EE94D8D-BC47-413E-91AB-A2FCCE172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838200" y="4775521"/>
            <a:ext cx="10515600" cy="588278"/>
          </a:xfrm>
        </p:spPr>
        <p:txBody>
          <a:bodyPr vert="horz" lIns="91440" tIns="45720" rIns="91440" bIns="45720" rtlCol="0" anchor="b">
            <a:normAutofit/>
          </a:bodyPr>
          <a:lstStyle/>
          <a:p>
            <a:pPr algn="ctr"/>
            <a:r>
              <a:rPr lang="en-US" sz="3600" dirty="0">
                <a:effectLst/>
              </a:rPr>
              <a:t>Provisioning an EC2 Instance </a:t>
            </a:r>
          </a:p>
        </p:txBody>
      </p:sp>
      <p:sp useBgFill="1">
        <p:nvSpPr>
          <p:cNvPr id="159" name="Rectangle 149">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441771"/>
            <a:ext cx="10515599"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descr="Diagram&#10;&#10;Description automatically generated">
            <a:extLst>
              <a:ext uri="{FF2B5EF4-FFF2-40B4-BE49-F238E27FC236}">
                <a16:creationId xmlns:a16="http://schemas.microsoft.com/office/drawing/2014/main" id="{F89FC313-3167-3F47-A808-BFB020D488A8}"/>
              </a:ext>
            </a:extLst>
          </p:cNvPr>
          <p:cNvPicPr>
            <a:picLocks noChangeAspect="1"/>
          </p:cNvPicPr>
          <p:nvPr/>
        </p:nvPicPr>
        <p:blipFill>
          <a:blip r:embed="rId2"/>
          <a:stretch>
            <a:fillRect/>
          </a:stretch>
        </p:blipFill>
        <p:spPr>
          <a:xfrm>
            <a:off x="1081377" y="286602"/>
            <a:ext cx="8837163" cy="4484859"/>
          </a:xfrm>
          <a:prstGeom prst="rect">
            <a:avLst/>
          </a:prstGeom>
        </p:spPr>
      </p:pic>
      <p:sp>
        <p:nvSpPr>
          <p:cNvPr id="160" name="Rectangle 151">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5905709"/>
            <a:ext cx="109728"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pic>
        <p:nvPicPr>
          <p:cNvPr id="13" name="Picture 12" descr="Icon&#10;&#10;Description automatically generated">
            <a:extLst>
              <a:ext uri="{FF2B5EF4-FFF2-40B4-BE49-F238E27FC236}">
                <a16:creationId xmlns:a16="http://schemas.microsoft.com/office/drawing/2014/main" id="{60F4F2AD-0910-6E4B-885A-790EF54DBD80}"/>
              </a:ext>
            </a:extLst>
          </p:cNvPr>
          <p:cNvPicPr>
            <a:picLocks noChangeAspect="1"/>
          </p:cNvPicPr>
          <p:nvPr/>
        </p:nvPicPr>
        <p:blipFill>
          <a:blip r:embed="rId4"/>
          <a:stretch>
            <a:fillRect/>
          </a:stretch>
        </p:blipFill>
        <p:spPr>
          <a:xfrm>
            <a:off x="10082253" y="196632"/>
            <a:ext cx="606404" cy="604298"/>
          </a:xfrm>
          <a:prstGeom prst="rect">
            <a:avLst/>
          </a:prstGeom>
        </p:spPr>
      </p:pic>
    </p:spTree>
    <p:extLst>
      <p:ext uri="{BB962C8B-B14F-4D97-AF65-F5344CB8AC3E}">
        <p14:creationId xmlns:p14="http://schemas.microsoft.com/office/powerpoint/2010/main" val="1563298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r="-1" b="13536"/>
          <a:stretch/>
        </p:blipFill>
        <p:spPr>
          <a:xfrm>
            <a:off x="3523488" y="10"/>
            <a:ext cx="8668512" cy="6857990"/>
          </a:xfrm>
          <a:prstGeom prst="rect">
            <a:avLst/>
          </a:prstGeom>
        </p:spPr>
      </p:pic>
      <p:sp>
        <p:nvSpPr>
          <p:cNvPr id="31" name="Rectangle 3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371094" y="1161288"/>
            <a:ext cx="3438144" cy="1124712"/>
          </a:xfrm>
        </p:spPr>
        <p:txBody>
          <a:bodyPr anchor="b">
            <a:normAutofit/>
          </a:bodyPr>
          <a:lstStyle/>
          <a:p>
            <a:r>
              <a:rPr lang="en-IN" sz="2800">
                <a:latin typeface="AmazonEmberBold"/>
              </a:rPr>
              <a:t>What is AWS?</a:t>
            </a:r>
            <a:endParaRPr lang="en-US" sz="2800" dirty="0">
              <a:latin typeface="AmazonEmberBold"/>
            </a:endParaRPr>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ontent Placeholder 8">
            <a:extLst>
              <a:ext uri="{FF2B5EF4-FFF2-40B4-BE49-F238E27FC236}">
                <a16:creationId xmlns:a16="http://schemas.microsoft.com/office/drawing/2014/main" id="{AF1312C7-E1C9-F8B0-4D87-8D1849CDA12D}"/>
              </a:ext>
            </a:extLst>
          </p:cNvPr>
          <p:cNvSpPr>
            <a:spLocks noGrp="1"/>
          </p:cNvSpPr>
          <p:nvPr>
            <p:ph idx="1"/>
          </p:nvPr>
        </p:nvSpPr>
        <p:spPr>
          <a:xfrm>
            <a:off x="371094" y="2718054"/>
            <a:ext cx="3438906" cy="3207258"/>
          </a:xfrm>
        </p:spPr>
        <p:txBody>
          <a:bodyPr anchor="t">
            <a:normAutofit/>
          </a:bodyPr>
          <a:lstStyle/>
          <a:p>
            <a:pPr marL="0" rtl="0" eaLnBrk="1" fontAlgn="ctr" latinLnBrk="0" hangingPunct="1">
              <a:spcBef>
                <a:spcPts val="0"/>
              </a:spcBef>
              <a:spcAft>
                <a:spcPts val="0"/>
              </a:spcAft>
            </a:pPr>
            <a:endParaRPr lang="en-IN" sz="1700" b="0" i="0" u="none" strike="noStrike">
              <a:effectLst/>
              <a:latin typeface="Arial" panose="020B0604020202020204" pitchFamily="34" charset="0"/>
            </a:endParaRPr>
          </a:p>
          <a:p>
            <a:pPr marL="0" rtl="0" eaLnBrk="1" fontAlgn="ctr" latinLnBrk="0" hangingPunct="1">
              <a:spcBef>
                <a:spcPts val="0"/>
              </a:spcBef>
              <a:spcAft>
                <a:spcPts val="0"/>
              </a:spcAft>
            </a:pPr>
            <a:r>
              <a:rPr lang="en-IN" sz="1700" b="0" i="0" u="none" strike="noStrike" kern="1200">
                <a:effectLst/>
                <a:latin typeface="Calibri" panose="020F0502020204030204" pitchFamily="34" charset="0"/>
              </a:rPr>
              <a:t>Cloud Platform </a:t>
            </a:r>
            <a:endParaRPr lang="en-IN" sz="1700">
              <a:latin typeface="Arial" panose="020B0604020202020204" pitchFamily="34" charset="0"/>
            </a:endParaRPr>
          </a:p>
          <a:p>
            <a:pPr marL="0" rtl="0" eaLnBrk="1" fontAlgn="ctr" latinLnBrk="0" hangingPunct="1">
              <a:spcBef>
                <a:spcPts val="0"/>
              </a:spcBef>
              <a:spcAft>
                <a:spcPts val="0"/>
              </a:spcAft>
            </a:pPr>
            <a:r>
              <a:rPr lang="en-IN" sz="1700" b="0" i="0" u="none" strike="noStrike" kern="1200">
                <a:effectLst/>
                <a:latin typeface="Calibri" panose="020F0502020204030204" pitchFamily="34" charset="0"/>
              </a:rPr>
              <a:t>Publicly Available from 2006</a:t>
            </a:r>
          </a:p>
          <a:p>
            <a:pPr marL="0" rtl="0" eaLnBrk="1" fontAlgn="ctr" latinLnBrk="0" hangingPunct="1">
              <a:spcBef>
                <a:spcPts val="0"/>
              </a:spcBef>
              <a:spcAft>
                <a:spcPts val="0"/>
              </a:spcAft>
            </a:pPr>
            <a:r>
              <a:rPr lang="en-IN" sz="1700" b="0" i="0" u="none" strike="noStrike" kern="1200">
                <a:effectLst/>
                <a:latin typeface="Calibri" panose="020F0502020204030204" pitchFamily="34" charset="0"/>
              </a:rPr>
              <a:t>Global Presence</a:t>
            </a:r>
            <a:br>
              <a:rPr lang="en-IN" sz="1700" b="0" i="0" u="none" strike="noStrike" kern="1200">
                <a:effectLst/>
                <a:latin typeface="Calibri" panose="020F0502020204030204" pitchFamily="34" charset="0"/>
              </a:rPr>
            </a:br>
            <a:r>
              <a:rPr lang="en-IN" sz="1700" b="0" i="0" u="none" strike="noStrike" kern="1200">
                <a:effectLst/>
                <a:latin typeface="ArialMT"/>
              </a:rPr>
              <a:t>•  </a:t>
            </a:r>
            <a:r>
              <a:rPr lang="en-IN" sz="1700" b="0" i="0" u="none" strike="noStrike" kern="1200">
                <a:effectLst/>
                <a:latin typeface="Calibri" panose="020F0502020204030204" pitchFamily="34" charset="0"/>
              </a:rPr>
              <a:t>200 + Services</a:t>
            </a:r>
            <a:br>
              <a:rPr lang="en-IN" sz="1700" b="0" i="0" u="none" strike="noStrike" kern="1200">
                <a:effectLst/>
                <a:latin typeface="Calibri" panose="020F0502020204030204" pitchFamily="34" charset="0"/>
              </a:rPr>
            </a:br>
            <a:r>
              <a:rPr lang="en-IN" sz="1700" b="0" i="0" u="none" strike="noStrike" kern="1200">
                <a:effectLst/>
                <a:latin typeface="ArialMT"/>
              </a:rPr>
              <a:t>•  </a:t>
            </a:r>
            <a:r>
              <a:rPr lang="en-IN" sz="1700" b="0" i="0" u="none" strike="noStrike" kern="1200">
                <a:effectLst/>
                <a:latin typeface="Calibri" panose="020F0502020204030204" pitchFamily="34" charset="0"/>
              </a:rPr>
              <a:t>Utility Pricing </a:t>
            </a:r>
            <a:endParaRPr lang="en-IN" sz="1700" b="0" i="0" u="none" strike="noStrike">
              <a:effectLst/>
              <a:latin typeface="Arial" panose="020B0604020202020204" pitchFamily="34" charset="0"/>
            </a:endParaRPr>
          </a:p>
          <a:p>
            <a:pPr marL="0" rtl="0" eaLnBrk="1" fontAlgn="ctr" latinLnBrk="0" hangingPunct="1">
              <a:spcBef>
                <a:spcPts val="0"/>
              </a:spcBef>
              <a:spcAft>
                <a:spcPts val="0"/>
              </a:spcAft>
            </a:pPr>
            <a:r>
              <a:rPr lang="en-IN" sz="1700" b="0" i="0" u="none" strike="noStrike" kern="1200">
                <a:effectLst/>
                <a:latin typeface="Calibri" panose="020F0502020204030204" pitchFamily="34" charset="0"/>
              </a:rPr>
              <a:t>Free Tier to get started </a:t>
            </a:r>
            <a:endParaRPr lang="en-IN" sz="1700" b="0" i="0" u="none" strike="noStrike">
              <a:effectLst/>
              <a:latin typeface="Arial" panose="020B0604020202020204" pitchFamily="34" charset="0"/>
            </a:endParaRPr>
          </a:p>
          <a:p>
            <a:pPr marL="0" indent="0">
              <a:buNone/>
            </a:pPr>
            <a:br>
              <a:rPr lang="en-IN" sz="1700" b="1">
                <a:latin typeface="Trebuchet MS" panose="020B0703020202090204" pitchFamily="34" charset="0"/>
                <a:cs typeface="Damascus" pitchFamily="2" charset="-78"/>
              </a:rPr>
            </a:br>
            <a:endParaRPr lang="en-US" sz="1700" b="1">
              <a:latin typeface="Trebuchet MS" panose="020B0703020202090204" pitchFamily="34" charset="0"/>
              <a:cs typeface="Damascus" pitchFamily="2" charset="-78"/>
            </a:endParaRPr>
          </a:p>
        </p:txBody>
      </p:sp>
    </p:spTree>
    <p:extLst>
      <p:ext uri="{BB962C8B-B14F-4D97-AF65-F5344CB8AC3E}">
        <p14:creationId xmlns:p14="http://schemas.microsoft.com/office/powerpoint/2010/main" val="2150866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r="-1" b="13536"/>
          <a:stretch/>
        </p:blipFill>
        <p:spPr>
          <a:xfrm>
            <a:off x="7306523" y="0"/>
            <a:ext cx="3729226" cy="2950333"/>
          </a:xfrm>
          <a:prstGeom prst="rect">
            <a:avLst/>
          </a:prstGeom>
        </p:spPr>
      </p:pic>
      <p:sp>
        <p:nvSpPr>
          <p:cNvPr id="31" name="Rectangle 3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359664" y="980535"/>
            <a:ext cx="3438144" cy="1124712"/>
          </a:xfrm>
        </p:spPr>
        <p:txBody>
          <a:bodyPr anchor="b">
            <a:normAutofit/>
          </a:bodyPr>
          <a:lstStyle/>
          <a:p>
            <a:r>
              <a:rPr lang="en-IN" sz="1800" dirty="0">
                <a:effectLst/>
                <a:latin typeface="Calibri" panose="020F0502020204030204" pitchFamily="34" charset="0"/>
              </a:rPr>
              <a:t>Why companies are using Cloud Computing? </a:t>
            </a:r>
            <a:endParaRPr lang="en-IN" sz="1200" dirty="0">
              <a:effectLst/>
            </a:endParaRPr>
          </a:p>
        </p:txBody>
      </p:sp>
      <p:sp>
        <p:nvSpPr>
          <p:cNvPr id="33" name="Rectangle 3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ontent Placeholder 8">
            <a:extLst>
              <a:ext uri="{FF2B5EF4-FFF2-40B4-BE49-F238E27FC236}">
                <a16:creationId xmlns:a16="http://schemas.microsoft.com/office/drawing/2014/main" id="{AF1312C7-E1C9-F8B0-4D87-8D1849CDA12D}"/>
              </a:ext>
            </a:extLst>
          </p:cNvPr>
          <p:cNvSpPr>
            <a:spLocks noGrp="1"/>
          </p:cNvSpPr>
          <p:nvPr>
            <p:ph idx="1"/>
          </p:nvPr>
        </p:nvSpPr>
        <p:spPr>
          <a:xfrm>
            <a:off x="371094" y="2718054"/>
            <a:ext cx="3438906" cy="3207258"/>
          </a:xfrm>
        </p:spPr>
        <p:txBody>
          <a:bodyPr anchor="t">
            <a:normAutofit/>
          </a:bodyPr>
          <a:lstStyle/>
          <a:p>
            <a:pPr marL="0" rtl="0" eaLnBrk="1" fontAlgn="ctr" latinLnBrk="0" hangingPunct="1">
              <a:spcBef>
                <a:spcPts val="0"/>
              </a:spcBef>
              <a:spcAft>
                <a:spcPts val="0"/>
              </a:spcAft>
            </a:pPr>
            <a:endParaRPr lang="en-IN" sz="1700" b="0" i="0" u="none" strike="noStrike">
              <a:effectLst/>
              <a:latin typeface="Arial" panose="020B0604020202020204" pitchFamily="34" charset="0"/>
            </a:endParaRPr>
          </a:p>
          <a:p>
            <a:pPr marL="0" indent="0">
              <a:buNone/>
            </a:pPr>
            <a:br>
              <a:rPr lang="en-IN" sz="1700" b="1">
                <a:latin typeface="Trebuchet MS" panose="020B0703020202090204" pitchFamily="34" charset="0"/>
                <a:cs typeface="Damascus" pitchFamily="2" charset="-78"/>
              </a:rPr>
            </a:br>
            <a:endParaRPr lang="en-US" sz="1700" b="1" dirty="0">
              <a:latin typeface="Trebuchet MS" panose="020B0703020202090204" pitchFamily="34" charset="0"/>
              <a:cs typeface="Damascus" pitchFamily="2" charset="-78"/>
            </a:endParaRPr>
          </a:p>
        </p:txBody>
      </p:sp>
      <p:pic>
        <p:nvPicPr>
          <p:cNvPr id="6" name="Picture 5" descr="Diagram&#10;&#10;Description automatically generated">
            <a:extLst>
              <a:ext uri="{FF2B5EF4-FFF2-40B4-BE49-F238E27FC236}">
                <a16:creationId xmlns:a16="http://schemas.microsoft.com/office/drawing/2014/main" id="{676F4AD5-3B4B-8645-82C9-1E5430928302}"/>
              </a:ext>
            </a:extLst>
          </p:cNvPr>
          <p:cNvPicPr>
            <a:picLocks noChangeAspect="1"/>
          </p:cNvPicPr>
          <p:nvPr/>
        </p:nvPicPr>
        <p:blipFill>
          <a:blip r:embed="rId3"/>
          <a:stretch>
            <a:fillRect/>
          </a:stretch>
        </p:blipFill>
        <p:spPr>
          <a:xfrm>
            <a:off x="340758" y="2480182"/>
            <a:ext cx="8286408" cy="4150144"/>
          </a:xfrm>
          <a:prstGeom prst="rect">
            <a:avLst/>
          </a:prstGeom>
        </p:spPr>
      </p:pic>
    </p:spTree>
    <p:extLst>
      <p:ext uri="{BB962C8B-B14F-4D97-AF65-F5344CB8AC3E}">
        <p14:creationId xmlns:p14="http://schemas.microsoft.com/office/powerpoint/2010/main" val="1806933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39">
            <a:extLst>
              <a:ext uri="{FF2B5EF4-FFF2-40B4-BE49-F238E27FC236}">
                <a16:creationId xmlns:a16="http://schemas.microsoft.com/office/drawing/2014/main" id="{CD504B3E-2155-480C-A1E5-DBFD02C55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9" name="Rectangle 4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1051560" y="586822"/>
            <a:ext cx="3538728" cy="1645920"/>
          </a:xfrm>
        </p:spPr>
        <p:txBody>
          <a:bodyPr>
            <a:normAutofit/>
          </a:bodyPr>
          <a:lstStyle/>
          <a:p>
            <a:r>
              <a:rPr lang="en-IN" sz="3200" dirty="0">
                <a:effectLst/>
                <a:latin typeface="Calibri" panose="020F0502020204030204" pitchFamily="34" charset="0"/>
              </a:rPr>
              <a:t>AWS Services Stack </a:t>
            </a:r>
            <a:endParaRPr lang="en-IN" sz="3200" dirty="0">
              <a:effectLst/>
            </a:endParaRPr>
          </a:p>
        </p:txBody>
      </p:sp>
      <p:sp>
        <p:nvSpPr>
          <p:cNvPr id="50" name="Rectangle 4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Rectangle 4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ontent Placeholder 8">
            <a:extLst>
              <a:ext uri="{FF2B5EF4-FFF2-40B4-BE49-F238E27FC236}">
                <a16:creationId xmlns:a16="http://schemas.microsoft.com/office/drawing/2014/main" id="{AF1312C7-E1C9-F8B0-4D87-8D1849CDA12D}"/>
              </a:ext>
            </a:extLst>
          </p:cNvPr>
          <p:cNvSpPr>
            <a:spLocks noGrp="1"/>
          </p:cNvSpPr>
          <p:nvPr>
            <p:ph idx="1"/>
          </p:nvPr>
        </p:nvSpPr>
        <p:spPr>
          <a:xfrm>
            <a:off x="5349240" y="586822"/>
            <a:ext cx="6007608" cy="1645920"/>
          </a:xfrm>
        </p:spPr>
        <p:txBody>
          <a:bodyPr anchor="ctr">
            <a:normAutofit/>
          </a:bodyPr>
          <a:lstStyle/>
          <a:p>
            <a:pPr marL="0" rtl="0" eaLnBrk="1" fontAlgn="ctr" latinLnBrk="0" hangingPunct="1">
              <a:spcBef>
                <a:spcPts val="0"/>
              </a:spcBef>
              <a:spcAft>
                <a:spcPts val="0"/>
              </a:spcAft>
            </a:pPr>
            <a:endParaRPr lang="en-IN" sz="1800" b="0" i="0" u="none" strike="noStrike">
              <a:effectLst/>
              <a:latin typeface="Arial" panose="020B0604020202020204" pitchFamily="34" charset="0"/>
            </a:endParaRPr>
          </a:p>
          <a:p>
            <a:pPr marL="0" indent="0">
              <a:buNone/>
            </a:pPr>
            <a:br>
              <a:rPr lang="en-IN" sz="1800" b="1">
                <a:latin typeface="Trebuchet MS" panose="020B0703020202090204" pitchFamily="34" charset="0"/>
                <a:cs typeface="Damascus" pitchFamily="2" charset="-78"/>
              </a:rPr>
            </a:br>
            <a:endParaRPr lang="en-US" sz="1800" b="1">
              <a:latin typeface="Trebuchet MS" panose="020B0703020202090204" pitchFamily="34" charset="0"/>
              <a:cs typeface="Damascus" pitchFamily="2" charset="-78"/>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2"/>
          <a:srcRect r="-5" b="11994"/>
          <a:stretch/>
        </p:blipFill>
        <p:spPr>
          <a:xfrm>
            <a:off x="7005099" y="330876"/>
            <a:ext cx="4696493" cy="2089317"/>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AF87B5E7-A7C7-F846-8982-10A1C97EA518}"/>
              </a:ext>
            </a:extLst>
          </p:cNvPr>
          <p:cNvPicPr>
            <a:picLocks noChangeAspect="1"/>
          </p:cNvPicPr>
          <p:nvPr/>
        </p:nvPicPr>
        <p:blipFill>
          <a:blip r:embed="rId3"/>
          <a:stretch>
            <a:fillRect/>
          </a:stretch>
        </p:blipFill>
        <p:spPr>
          <a:xfrm>
            <a:off x="1767020" y="2466259"/>
            <a:ext cx="8657960" cy="4365115"/>
          </a:xfrm>
          <a:prstGeom prst="rect">
            <a:avLst/>
          </a:prstGeom>
        </p:spPr>
      </p:pic>
    </p:spTree>
    <p:extLst>
      <p:ext uri="{BB962C8B-B14F-4D97-AF65-F5344CB8AC3E}">
        <p14:creationId xmlns:p14="http://schemas.microsoft.com/office/powerpoint/2010/main" val="2104553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7" name="Rectangle 66">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E698F2-E0E1-A74A-A445-AA9E9821CC41}"/>
              </a:ext>
            </a:extLst>
          </p:cNvPr>
          <p:cNvSpPr>
            <a:spLocks noGrp="1"/>
          </p:cNvSpPr>
          <p:nvPr>
            <p:ph type="title"/>
          </p:nvPr>
        </p:nvSpPr>
        <p:spPr>
          <a:xfrm>
            <a:off x="838199" y="122865"/>
            <a:ext cx="6659881" cy="681947"/>
          </a:xfrm>
        </p:spPr>
        <p:txBody>
          <a:bodyPr anchor="b">
            <a:normAutofit fontScale="90000"/>
          </a:bodyPr>
          <a:lstStyle/>
          <a:p>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br>
              <a:rPr lang="en-IN" sz="3600" dirty="0">
                <a:latin typeface="Calibri" panose="020F0502020204030204" pitchFamily="34" charset="0"/>
                <a:hlinkClick r:id="rId2"/>
              </a:rPr>
            </a:br>
            <a:r>
              <a:rPr lang="en-IN" sz="3600" dirty="0">
                <a:latin typeface="Calibri" panose="020F0502020204030204" pitchFamily="34" charset="0"/>
                <a:hlinkClick r:id="rId2"/>
              </a:rPr>
              <a:t>AWS Global Infrastructure </a:t>
            </a:r>
            <a:endParaRPr lang="en-IN" sz="3600" dirty="0">
              <a:effectLst/>
            </a:endParaRPr>
          </a:p>
        </p:txBody>
      </p:sp>
      <p:sp>
        <p:nvSpPr>
          <p:cNvPr id="24" name="Content Placeholder 8">
            <a:extLst>
              <a:ext uri="{FF2B5EF4-FFF2-40B4-BE49-F238E27FC236}">
                <a16:creationId xmlns:a16="http://schemas.microsoft.com/office/drawing/2014/main" id="{AF1312C7-E1C9-F8B0-4D87-8D1849CDA12D}"/>
              </a:ext>
            </a:extLst>
          </p:cNvPr>
          <p:cNvSpPr>
            <a:spLocks noGrp="1"/>
          </p:cNvSpPr>
          <p:nvPr>
            <p:ph idx="1"/>
          </p:nvPr>
        </p:nvSpPr>
        <p:spPr>
          <a:xfrm>
            <a:off x="838199" y="2055327"/>
            <a:ext cx="4571999" cy="3776975"/>
          </a:xfrm>
        </p:spPr>
        <p:txBody>
          <a:bodyPr>
            <a:normAutofit/>
          </a:bodyPr>
          <a:lstStyle/>
          <a:p>
            <a:pPr marL="0" rtl="0" eaLnBrk="1" fontAlgn="ctr" latinLnBrk="0" hangingPunct="1">
              <a:spcBef>
                <a:spcPts val="0"/>
              </a:spcBef>
              <a:spcAft>
                <a:spcPts val="0"/>
              </a:spcAft>
            </a:pPr>
            <a:endParaRPr lang="en-IN" sz="1800" b="0" i="0" u="none" strike="noStrike" dirty="0">
              <a:effectLst/>
              <a:latin typeface="Arial" panose="020B0604020202020204" pitchFamily="34" charset="0"/>
            </a:endParaRPr>
          </a:p>
          <a:p>
            <a:pPr marL="0" indent="0">
              <a:buNone/>
            </a:pPr>
            <a:br>
              <a:rPr lang="en-IN" sz="1800" b="1" dirty="0">
                <a:latin typeface="Trebuchet MS" panose="020B0703020202090204" pitchFamily="34" charset="0"/>
                <a:cs typeface="Damascus" pitchFamily="2" charset="-78"/>
              </a:rPr>
            </a:br>
            <a:endParaRPr lang="en-US" sz="1800" b="1" dirty="0">
              <a:latin typeface="Trebuchet MS" panose="020B0703020202090204" pitchFamily="34" charset="0"/>
              <a:cs typeface="Damascus" pitchFamily="2" charset="-78"/>
            </a:endParaRPr>
          </a:p>
        </p:txBody>
      </p:sp>
      <p:pic>
        <p:nvPicPr>
          <p:cNvPr id="7" name="Picture 6" descr="Shape, logo, arrow&#10;&#10;Description automatically generated">
            <a:extLst>
              <a:ext uri="{FF2B5EF4-FFF2-40B4-BE49-F238E27FC236}">
                <a16:creationId xmlns:a16="http://schemas.microsoft.com/office/drawing/2014/main" id="{FCF7CA30-7844-4944-AC85-E17B238DF22D}"/>
              </a:ext>
            </a:extLst>
          </p:cNvPr>
          <p:cNvPicPr>
            <a:picLocks noChangeAspect="1"/>
          </p:cNvPicPr>
          <p:nvPr/>
        </p:nvPicPr>
        <p:blipFill rotWithShape="1">
          <a:blip r:embed="rId3"/>
          <a:srcRect l="2971" r="7761" b="-1"/>
          <a:stretch/>
        </p:blipFill>
        <p:spPr>
          <a:xfrm>
            <a:off x="10810394" y="45217"/>
            <a:ext cx="1074619" cy="1101495"/>
          </a:xfrm>
          <a:prstGeom prst="rect">
            <a:avLst/>
          </a:prstGeom>
        </p:spPr>
      </p:pic>
      <p:sp>
        <p:nvSpPr>
          <p:cNvPr id="69" name="Rectangle 68">
            <a:extLst>
              <a:ext uri="{FF2B5EF4-FFF2-40B4-BE49-F238E27FC236}">
                <a16:creationId xmlns:a16="http://schemas.microsoft.com/office/drawing/2014/main" id="{2089CB41-F399-4AEB-980C-5BFB1049C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1BFC967B-3DD6-463D-9DB9-6E4419AE0D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video game&#10;&#10;Description automatically generated">
            <a:extLst>
              <a:ext uri="{FF2B5EF4-FFF2-40B4-BE49-F238E27FC236}">
                <a16:creationId xmlns:a16="http://schemas.microsoft.com/office/drawing/2014/main" id="{597936D4-6A69-9546-A7C6-07AF1433DCBB}"/>
              </a:ext>
            </a:extLst>
          </p:cNvPr>
          <p:cNvPicPr>
            <a:picLocks noChangeAspect="1"/>
          </p:cNvPicPr>
          <p:nvPr/>
        </p:nvPicPr>
        <p:blipFill>
          <a:blip r:embed="rId4"/>
          <a:stretch>
            <a:fillRect/>
          </a:stretch>
        </p:blipFill>
        <p:spPr>
          <a:xfrm>
            <a:off x="873609" y="1360259"/>
            <a:ext cx="10441734" cy="4196634"/>
          </a:xfrm>
          <a:prstGeom prst="rect">
            <a:avLst/>
          </a:prstGeom>
        </p:spPr>
      </p:pic>
    </p:spTree>
    <p:extLst>
      <p:ext uri="{BB962C8B-B14F-4D97-AF65-F5344CB8AC3E}">
        <p14:creationId xmlns:p14="http://schemas.microsoft.com/office/powerpoint/2010/main" val="2337503921"/>
      </p:ext>
    </p:extLst>
  </p:cSld>
  <p:clrMapOvr>
    <a:masterClrMapping/>
  </p:clrMapOvr>
</p:sld>
</file>

<file path=ppt/theme/theme1.xml><?xml version="1.0" encoding="utf-8"?>
<a:theme xmlns:a="http://schemas.openxmlformats.org/drawingml/2006/main" name="AccentBoxVTI">
  <a:themeElements>
    <a:clrScheme name="AccentBoxVTI">
      <a:dk1>
        <a:srgbClr val="000000"/>
      </a:dk1>
      <a:lt1>
        <a:sysClr val="window" lastClr="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otalTime>11064</TotalTime>
  <Words>1289</Words>
  <Application>Microsoft Macintosh PowerPoint</Application>
  <PresentationFormat>Widescreen</PresentationFormat>
  <Paragraphs>109</Paragraphs>
  <Slides>52</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AmazonEmber</vt:lpstr>
      <vt:lpstr>AmazonEmberBold</vt:lpstr>
      <vt:lpstr>Arial</vt:lpstr>
      <vt:lpstr>ArialMT</vt:lpstr>
      <vt:lpstr>Avenir Next LT Pro</vt:lpstr>
      <vt:lpstr>Calibri</vt:lpstr>
      <vt:lpstr>Neue Haas Grotesk Text Pro</vt:lpstr>
      <vt:lpstr>Trebuchet MS</vt:lpstr>
      <vt:lpstr>AccentBoxVTI</vt:lpstr>
      <vt:lpstr>AWSCloud</vt:lpstr>
      <vt:lpstr>What is cloud computing?</vt:lpstr>
      <vt:lpstr>What is cloud computing?</vt:lpstr>
      <vt:lpstr>Advantages of cloud computing</vt:lpstr>
      <vt:lpstr>SaaS, IaaS &amp; PaaS</vt:lpstr>
      <vt:lpstr>What is AWS?</vt:lpstr>
      <vt:lpstr>Why companies are using Cloud Computing? </vt:lpstr>
      <vt:lpstr>AWS Services Stack </vt:lpstr>
      <vt:lpstr>        AWS Global Infrastructure </vt:lpstr>
      <vt:lpstr>        AWS DataCenter</vt:lpstr>
      <vt:lpstr>      Availability Zone (AZ) – Group of Datacentres </vt:lpstr>
      <vt:lpstr>Region – Group of AZs </vt:lpstr>
      <vt:lpstr>AWS Global Infrastructure</vt:lpstr>
      <vt:lpstr>AWS Edge Locations / Point of Presence (PoP) </vt:lpstr>
      <vt:lpstr>AWS Region Selection</vt:lpstr>
      <vt:lpstr>AWS Pricing Calculator</vt:lpstr>
      <vt:lpstr>Service Models - Cloud Offering – IaaS vs PaaS vs SaaS </vt:lpstr>
      <vt:lpstr>Accessing AWS Services </vt:lpstr>
      <vt:lpstr>AWS Service Stack</vt:lpstr>
      <vt:lpstr>Networking in AWS </vt:lpstr>
      <vt:lpstr>Networking</vt:lpstr>
      <vt:lpstr>Open System Interconnection Model (OSI Model) </vt:lpstr>
      <vt:lpstr>Open System Interconnection Model (OSI Model) </vt:lpstr>
      <vt:lpstr>OSI vs TCP/IP Model</vt:lpstr>
      <vt:lpstr>Networking in Physical World </vt:lpstr>
      <vt:lpstr>Networking in AWS</vt:lpstr>
      <vt:lpstr>        Binary Choice, Bits and Bytes  </vt:lpstr>
      <vt:lpstr>IPv4 addresses</vt:lpstr>
      <vt:lpstr>Ip address</vt:lpstr>
      <vt:lpstr>IPv4 vs IPv6</vt:lpstr>
      <vt:lpstr>CIDR – Classless intern-domain routing</vt:lpstr>
      <vt:lpstr>CIDR – Classless intern-domain routing</vt:lpstr>
      <vt:lpstr>CIDR – Classless intern-domain routing</vt:lpstr>
      <vt:lpstr>Address Ranger</vt:lpstr>
      <vt:lpstr>Address Range</vt:lpstr>
      <vt:lpstr>Address Range</vt:lpstr>
      <vt:lpstr>Address Range</vt:lpstr>
      <vt:lpstr>Amazon VPC </vt:lpstr>
      <vt:lpstr>Transit Gateway </vt:lpstr>
      <vt:lpstr>Security Group vs. Network ACL </vt:lpstr>
      <vt:lpstr>Amazon EC2</vt:lpstr>
      <vt:lpstr>Virtulization</vt:lpstr>
      <vt:lpstr>Virtulization</vt:lpstr>
      <vt:lpstr>Virtulization</vt:lpstr>
      <vt:lpstr>PowerPoint Presentation</vt:lpstr>
      <vt:lpstr>What is compute?</vt:lpstr>
      <vt:lpstr>Physical Server vs. Virtual Machine </vt:lpstr>
      <vt:lpstr>Physical Amazon Elastic Compute Cloud (EC2) – Virtual Server in Cloud </vt:lpstr>
      <vt:lpstr>EC2</vt:lpstr>
      <vt:lpstr>Provisioning an EC2 Instance </vt:lpstr>
      <vt:lpstr>EC2 Instance Types</vt:lpstr>
      <vt:lpstr>Provisioning an EC2 Instance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AWSCloud</dc:title>
  <dc:creator>Wasim Akram</dc:creator>
  <cp:lastModifiedBy>Wasim Akram</cp:lastModifiedBy>
  <cp:revision>38</cp:revision>
  <dcterms:created xsi:type="dcterms:W3CDTF">2023-03-09T14:07:07Z</dcterms:created>
  <dcterms:modified xsi:type="dcterms:W3CDTF">2023-03-20T12:57:35Z</dcterms:modified>
</cp:coreProperties>
</file>